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300" r:id="rId2"/>
    <p:sldId id="305" r:id="rId3"/>
    <p:sldId id="311" r:id="rId4"/>
    <p:sldId id="322" r:id="rId5"/>
    <p:sldId id="334" r:id="rId6"/>
    <p:sldId id="328" r:id="rId7"/>
    <p:sldId id="329" r:id="rId8"/>
    <p:sldId id="330" r:id="rId9"/>
    <p:sldId id="335" r:id="rId10"/>
    <p:sldId id="310" r:id="rId11"/>
    <p:sldId id="332" r:id="rId12"/>
    <p:sldId id="327" r:id="rId13"/>
  </p:sldIdLst>
  <p:sldSz cx="12192000" cy="6858000"/>
  <p:notesSz cx="6858000" cy="9144000"/>
  <p:embeddedFontLst>
    <p:embeddedFont>
      <p:font typeface="Atkinson Hyperlegible" pitchFamily="2"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Cambria" panose="02040503050406030204" pitchFamily="18" charset="0"/>
      <p:regular r:id="rId23"/>
      <p:bold r:id="rId24"/>
      <p:italic r:id="rId25"/>
      <p:boldItalic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erbaps" initials="y" lastIdx="1" clrIdx="0">
    <p:extLst>
      <p:ext uri="{19B8F6BF-5375-455C-9EA6-DF929625EA0E}">
        <p15:presenceInfo xmlns:p15="http://schemas.microsoft.com/office/powerpoint/2012/main" userId="yerbap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BE6"/>
    <a:srgbClr val="98D7CE"/>
    <a:srgbClr val="31B09C"/>
    <a:srgbClr val="FA6C66"/>
    <a:srgbClr val="F59AAE"/>
    <a:srgbClr val="557DBF"/>
    <a:srgbClr val="4799D1"/>
    <a:srgbClr val="3399FF"/>
    <a:srgbClr val="6FA1C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2470" autoAdjust="0"/>
  </p:normalViewPr>
  <p:slideViewPr>
    <p:cSldViewPr snapToGrid="0">
      <p:cViewPr varScale="1">
        <p:scale>
          <a:sx n="52" d="100"/>
          <a:sy n="52" d="100"/>
        </p:scale>
        <p:origin x="1872" y="48"/>
      </p:cViewPr>
      <p:guideLst>
        <p:guide orient="horz" pos="2160"/>
        <p:guide pos="3840"/>
      </p:guideLst>
    </p:cSldViewPr>
  </p:slideViewPr>
  <p:notesTextViewPr>
    <p:cViewPr>
      <p:scale>
        <a:sx n="3" d="2"/>
        <a:sy n="3" d="2"/>
      </p:scale>
      <p:origin x="0" y="0"/>
    </p:cViewPr>
  </p:notesTextViewPr>
  <p:notesViewPr>
    <p:cSldViewPr snapToGrid="0">
      <p:cViewPr varScale="1">
        <p:scale>
          <a:sx n="87" d="100"/>
          <a:sy n="87" d="100"/>
        </p:scale>
        <p:origin x="223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02/11/2022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3 of Module 1.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mbria" panose="02040503050406030204" pitchFamily="18" charset="0"/>
                <a:cs typeface="Cambria" panose="02040503050406030204" pitchFamily="18" charset="0"/>
              </a:rPr>
              <a:t>The HHFA does not collect data on the numbers of people using the services, on the illnesses they have, the interventions they receive, or on the outcomes of the interventions they receive.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Therefore, the HHFA cannot provide information on:</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service utilization;</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disease incidence or prevalence;</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coverage of interventions; or </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treatment outcomes.</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2041147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ea typeface="Cambria" panose="02040503050406030204" pitchFamily="18" charset="0"/>
                <a:cs typeface="Cambria" panose="02040503050406030204" pitchFamily="18" charset="0"/>
              </a:rPr>
              <a:t>The HHFA does not collect information on the quality of routine facility data.</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rPr>
              <a:t>A separate set of WHO tools – the data quality assurance, or DQA, toolkit – is available for this </a:t>
            </a:r>
            <a:r>
              <a:rPr lang="en-US">
                <a:effectLst/>
                <a:ea typeface="Cambria" panose="02040503050406030204" pitchFamily="18" charset="0"/>
              </a:rPr>
              <a:t>purpose.</a:t>
            </a:r>
            <a:endParaRPr lang="en-US" dirty="0">
              <a:effectLst/>
              <a:ea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3359300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ea typeface="Cambria" panose="02040503050406030204" pitchFamily="18" charset="0"/>
                <a:cs typeface="Cambria" panose="02040503050406030204" pitchFamily="18" charset="0"/>
              </a:rPr>
              <a:t>You have now completed Unit 3.</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Now try the end of module quiz.</a:t>
            </a:r>
            <a:endParaRPr lang="en-GB" dirty="0">
              <a:effectLs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Calibri" panose="020F0502020204030204" pitchFamily="34" charset="0"/>
                <a:ea typeface="Cambria" panose="02040503050406030204" pitchFamily="18" charset="0"/>
                <a:cs typeface="Cambria" panose="02040503050406030204" pitchFamily="18" charset="0"/>
              </a:rPr>
              <a:t>By the end of this unit, you will be able to explain what kind of information an HHFA can and cannot provide.</a:t>
            </a:r>
            <a:endParaRPr lang="en-GB"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Calibri" panose="020F0502020204030204" pitchFamily="34" charset="0"/>
                <a:ea typeface="Cambria" panose="02040503050406030204" pitchFamily="18" charset="0"/>
                <a:cs typeface="Cambria" panose="02040503050406030204" pitchFamily="18" charset="0"/>
              </a:rPr>
              <a:t>The HHFA questions and questionnaires enable data to be collected. These data are then analyzed to calculate the </a:t>
            </a:r>
            <a:r>
              <a:rPr lang="en-US" b="1" dirty="0">
                <a:effectLst/>
                <a:latin typeface="Calibri" panose="020F0502020204030204" pitchFamily="34" charset="0"/>
                <a:ea typeface="Cambria" panose="02040503050406030204" pitchFamily="18" charset="0"/>
                <a:cs typeface="Cambria" panose="02040503050406030204" pitchFamily="18" charset="0"/>
              </a:rPr>
              <a:t>HHFA indicators</a:t>
            </a:r>
            <a:r>
              <a:rPr lang="en-US" dirty="0">
                <a:effectLst/>
                <a:latin typeface="Calibri" panose="020F0502020204030204" pitchFamily="34" charset="0"/>
                <a:ea typeface="Cambria" panose="02040503050406030204" pitchFamily="18" charset="0"/>
                <a:cs typeface="Cambria" panose="02040503050406030204" pitchFamily="18" charset="0"/>
              </a:rPr>
              <a:t>. </a:t>
            </a:r>
            <a:endParaRPr lang="en-GB"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1604685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Most of the HHFA indicators are </a:t>
            </a:r>
            <a:r>
              <a:rPr lang="en-GB" sz="1200" b="1" kern="1200" dirty="0">
                <a:solidFill>
                  <a:schemeClr val="tx1"/>
                </a:solidFill>
                <a:effectLst/>
                <a:latin typeface="+mn-lt"/>
                <a:ea typeface="+mn-ea"/>
                <a:cs typeface="+mn-cs"/>
              </a:rPr>
              <a:t>percentages</a:t>
            </a:r>
            <a:r>
              <a:rPr lang="en-GB" sz="1200" kern="1200" dirty="0">
                <a:solidFill>
                  <a:schemeClr val="tx1"/>
                </a:solidFill>
                <a:effectLst/>
                <a:latin typeface="+mn-lt"/>
                <a:ea typeface="+mn-ea"/>
                <a:cs typeface="+mn-cs"/>
              </a:rPr>
              <a:t>. They are usually expressed as:</a:t>
            </a:r>
          </a:p>
          <a:p>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 percentage of facilities offering a particular service; or</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 percentage of facilities with a particular item in place.</a:t>
            </a: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3597877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Calibri" panose="020F0502020204030204" pitchFamily="34" charset="0"/>
                <a:ea typeface="Cambria" panose="02040503050406030204" pitchFamily="18" charset="0"/>
              </a:rPr>
              <a:t>A selected group of indicators can also be combined to create an index. An index is used to summarize and communicate information. </a:t>
            </a:r>
            <a:endParaRPr lang="en-GB"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121033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ea typeface="Cambria" panose="02040503050406030204" pitchFamily="18" charset="0"/>
                <a:cs typeface="Cambria" panose="02040503050406030204" pitchFamily="18" charset="0"/>
              </a:rPr>
              <a:t>Let’s look at some examples of the kinds of indicators that the HHFA can provide, based on the HHFA modules.</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First, </a:t>
            </a:r>
            <a:r>
              <a:rPr lang="en-US" b="1" dirty="0">
                <a:effectLst/>
                <a:ea typeface="Cambria" panose="02040503050406030204" pitchFamily="18" charset="0"/>
                <a:cs typeface="Cambria" panose="02040503050406030204" pitchFamily="18" charset="0"/>
              </a:rPr>
              <a:t>Availability – </a:t>
            </a:r>
            <a:r>
              <a:rPr lang="en-US" dirty="0">
                <a:effectLst/>
                <a:ea typeface="Cambria" panose="02040503050406030204" pitchFamily="18" charset="0"/>
                <a:cs typeface="Cambria" panose="02040503050406030204" pitchFamily="18" charset="0"/>
              </a:rPr>
              <a:t>the services that are available in health facilities. For example:</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US" dirty="0">
                <a:effectLst/>
                <a:ea typeface="Cambria" panose="02040503050406030204" pitchFamily="18" charset="0"/>
                <a:cs typeface="Cambria" panose="02040503050406030204" pitchFamily="18" charset="0"/>
              </a:rPr>
              <a:t>the percentage of facilities offering malaria services.</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r>
              <a:rPr lang="en-US" b="1" dirty="0">
                <a:effectLst/>
                <a:ea typeface="Cambria" panose="02040503050406030204" pitchFamily="18" charset="0"/>
                <a:cs typeface="Cambria" panose="02040503050406030204" pitchFamily="18" charset="0"/>
              </a:rPr>
              <a:t>Readiness</a:t>
            </a:r>
            <a:r>
              <a:rPr lang="en-US" dirty="0">
                <a:effectLst/>
                <a:ea typeface="Cambria" panose="02040503050406030204" pitchFamily="18" charset="0"/>
                <a:cs typeface="Cambria" panose="02040503050406030204" pitchFamily="18" charset="0"/>
              </a:rPr>
              <a:t> – the key resources that are in place to deliver the service. For example:</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US" dirty="0">
                <a:effectLst/>
                <a:ea typeface="Cambria" panose="02040503050406030204" pitchFamily="18" charset="0"/>
                <a:cs typeface="Cambria" panose="02040503050406030204" pitchFamily="18" charset="0"/>
              </a:rPr>
              <a:t>the percentage of facilities with electricity;</a:t>
            </a:r>
            <a:endParaRPr lang="en-GB" dirty="0">
              <a:effectLst/>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US" dirty="0">
                <a:effectLst/>
                <a:ea typeface="Cambria" panose="02040503050406030204" pitchFamily="18" charset="0"/>
                <a:cs typeface="Cambria" panose="02040503050406030204" pitchFamily="18" charset="0"/>
              </a:rPr>
              <a:t>the percentage of facilities offering malaria services with first line antimalarials in stock.</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Readiness is divided into general and service-specific readiness:</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US" b="1" dirty="0">
                <a:effectLst/>
                <a:ea typeface="Cambria" panose="02040503050406030204" pitchFamily="18" charset="0"/>
                <a:cs typeface="Cambria" panose="02040503050406030204" pitchFamily="18" charset="0"/>
              </a:rPr>
              <a:t>general readiness</a:t>
            </a:r>
            <a:r>
              <a:rPr lang="en-US" dirty="0">
                <a:effectLst/>
                <a:ea typeface="Cambria" panose="02040503050406030204" pitchFamily="18" charset="0"/>
                <a:cs typeface="Cambria" panose="02040503050406030204" pitchFamily="18" charset="0"/>
              </a:rPr>
              <a:t> looks at the overall readiness of the facility to provide basic services;</a:t>
            </a:r>
            <a:endParaRPr lang="en-GB" dirty="0">
              <a:effectLst/>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US" b="1" dirty="0">
                <a:effectLst/>
                <a:ea typeface="Cambria" panose="02040503050406030204" pitchFamily="18" charset="0"/>
                <a:cs typeface="Cambria" panose="02040503050406030204" pitchFamily="18" charset="0"/>
              </a:rPr>
              <a:t>service-specific readiness</a:t>
            </a:r>
            <a:r>
              <a:rPr lang="en-US" dirty="0">
                <a:effectLst/>
                <a:ea typeface="Cambria" panose="02040503050406030204" pitchFamily="18" charset="0"/>
                <a:cs typeface="Cambria" panose="02040503050406030204" pitchFamily="18" charset="0"/>
              </a:rPr>
              <a:t> looks at whether each specific service has the key items it needs to deliver this service.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In the indicator inventory, and also in the outputs of the analysis platform, the readiness indicators are organized into general readiness and service-specific readiness.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r>
              <a:rPr lang="en-US" b="1" dirty="0">
                <a:effectLst/>
                <a:ea typeface="Cambria" panose="02040503050406030204" pitchFamily="18" charset="0"/>
                <a:cs typeface="Cambria" panose="02040503050406030204" pitchFamily="18" charset="0"/>
              </a:rPr>
              <a:t>Quality of care</a:t>
            </a:r>
            <a:r>
              <a:rPr lang="en-US" dirty="0">
                <a:effectLst/>
                <a:ea typeface="Cambria" panose="02040503050406030204" pitchFamily="18" charset="0"/>
                <a:cs typeface="Cambria" panose="02040503050406030204" pitchFamily="18" charset="0"/>
              </a:rPr>
              <a:t> looks at the extent to which required standards are followed in the patient care process. For example:</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US" dirty="0">
                <a:effectLst/>
                <a:ea typeface="Cambria" panose="02040503050406030204" pitchFamily="18" charset="0"/>
                <a:cs typeface="Cambria" panose="02040503050406030204" pitchFamily="18" charset="0"/>
              </a:rPr>
              <a:t>the percentage of ANC clients that received screening for syphilis during ANC.</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Finally, </a:t>
            </a:r>
            <a:r>
              <a:rPr lang="en-US" b="1" dirty="0">
                <a:effectLst/>
                <a:ea typeface="Cambria" panose="02040503050406030204" pitchFamily="18" charset="0"/>
                <a:cs typeface="Cambria" panose="02040503050406030204" pitchFamily="18" charset="0"/>
              </a:rPr>
              <a:t>Management and finance</a:t>
            </a:r>
            <a:r>
              <a:rPr lang="en-US" dirty="0">
                <a:effectLst/>
                <a:ea typeface="Cambria" panose="02040503050406030204" pitchFamily="18" charset="0"/>
                <a:cs typeface="Cambria" panose="02040503050406030204" pitchFamily="18" charset="0"/>
              </a:rPr>
              <a:t> looks at the various management systems in place in the facilities. For example:</a:t>
            </a:r>
            <a:endParaRPr lang="en-GB" dirty="0">
              <a:effectLst/>
              <a:ea typeface="Cambria" panose="02040503050406030204" pitchFamily="18" charset="0"/>
              <a:cs typeface="Cambria" panose="02040503050406030204" pitchFamily="18" charset="0"/>
            </a:endParaRPr>
          </a:p>
          <a:p>
            <a:r>
              <a:rPr lang="en-US" dirty="0">
                <a:effectLst/>
                <a:ea typeface="Cambria" panose="02040503050406030204" pitchFamily="18" charset="0"/>
                <a:cs typeface="Cambria" panose="02040503050406030204" pitchFamily="18" charset="0"/>
              </a:rPr>
              <a:t> </a:t>
            </a:r>
            <a:endParaRPr lang="en-GB" dirty="0">
              <a:effectLst/>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US" dirty="0">
                <a:effectLst/>
                <a:ea typeface="Cambria" panose="02040503050406030204" pitchFamily="18" charset="0"/>
                <a:cs typeface="Cambria" panose="02040503050406030204" pitchFamily="18" charset="0"/>
              </a:rPr>
              <a:t>the percentage of facilities with a management committee that met within the past 3 months.</a:t>
            </a:r>
            <a:endParaRPr lang="en-GB" dirty="0">
              <a:effectLst/>
              <a:ea typeface="Cambria" panose="02040503050406030204" pitchFamily="18" charset="0"/>
              <a:cs typeface="Cambria" panose="02040503050406030204" pitchFamily="18" charset="0"/>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2619544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Calibri" panose="020F0502020204030204" pitchFamily="34" charset="0"/>
                <a:ea typeface="Cambria" panose="02040503050406030204" pitchFamily="18" charset="0"/>
              </a:rPr>
              <a:t>It is important to understand what information the HHFA can and cannot provide. Senior decision-makers and funders need to have a sound awareness of this, to ensure that the HHFA will meet their expectations.</a:t>
            </a: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235171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GB" dirty="0">
                <a:effectLst/>
                <a:latin typeface="Calibri" panose="020F0502020204030204" pitchFamily="34" charset="0"/>
                <a:ea typeface="Cambria" panose="02040503050406030204" pitchFamily="18" charset="0"/>
              </a:rPr>
              <a:t>Let’s start with system-level versus facility level indicators.</a:t>
            </a:r>
          </a:p>
          <a:p>
            <a:endParaRPr lang="en-GB" dirty="0">
              <a:effectLst/>
              <a:latin typeface="Calibri" panose="020F0502020204030204" pitchFamily="34" charset="0"/>
              <a:ea typeface="Cambria" panose="02040503050406030204" pitchFamily="18" charset="0"/>
            </a:endParaRPr>
          </a:p>
          <a:p>
            <a:r>
              <a:rPr lang="en-GB" dirty="0">
                <a:effectLst/>
                <a:latin typeface="Calibri" panose="020F0502020204030204" pitchFamily="34" charset="0"/>
                <a:ea typeface="Cambria" panose="02040503050406030204" pitchFamily="18" charset="0"/>
              </a:rPr>
              <a:t>The HHFA is designed to provide a snapshot of the functioning of the overall service delivery system, based on defined conditions that exist within health facilities – hence the indicators talk about “percentage of facilities”. </a:t>
            </a: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2559649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GB">
                <a:effectLst/>
                <a:latin typeface="Calibri" panose="020F0502020204030204" pitchFamily="34" charset="0"/>
                <a:ea typeface="Cambria" panose="02040503050406030204" pitchFamily="18" charset="0"/>
              </a:rPr>
              <a:t>The </a:t>
            </a:r>
            <a:r>
              <a:rPr lang="en-GB" dirty="0">
                <a:effectLst/>
                <a:latin typeface="Calibri" panose="020F0502020204030204" pitchFamily="34" charset="0"/>
                <a:ea typeface="Cambria" panose="02040503050406030204" pitchFamily="18" charset="0"/>
              </a:rPr>
              <a:t>HHFA indicators are not designed to represent individual facilities or provide comparisons among individual health facilities.</a:t>
            </a:r>
          </a:p>
          <a:p>
            <a:endParaRPr lang="en-GB" dirty="0">
              <a:effectLst/>
              <a:latin typeface="Calibri" panose="020F0502020204030204" pitchFamily="34" charset="0"/>
              <a:ea typeface="Cambria" panose="02040503050406030204" pitchFamily="18" charset="0"/>
            </a:endParaRPr>
          </a:p>
          <a:p>
            <a:r>
              <a:rPr lang="en-GB" dirty="0">
                <a:effectLst/>
                <a:latin typeface="Calibri" panose="020F0502020204030204" pitchFamily="34" charset="0"/>
                <a:ea typeface="Cambria" panose="02040503050406030204" pitchFamily="18" charset="0"/>
              </a:rPr>
              <a:t>However, data from individual facilities can be extracted for further analysis if a census of all facilities was conducted. </a:t>
            </a: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2057022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9.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7.xml"/><Relationship Id="rId7" Type="http://schemas.openxmlformats.org/officeDocument/2006/relationships/image" Target="../media/image12.sv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8.sv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4" name="Group 3">
            <a:extLst>
              <a:ext uri="{FF2B5EF4-FFF2-40B4-BE49-F238E27FC236}">
                <a16:creationId xmlns:a16="http://schemas.microsoft.com/office/drawing/2014/main" id="{E28F3597-CA7D-618D-98D3-9205DBE95246}"/>
              </a:ext>
            </a:extLst>
          </p:cNvPr>
          <p:cNvGrpSpPr/>
          <p:nvPr/>
        </p:nvGrpSpPr>
        <p:grpSpPr>
          <a:xfrm>
            <a:off x="1" y="1805920"/>
            <a:ext cx="12175670" cy="3243080"/>
            <a:chOff x="1" y="1805920"/>
            <a:chExt cx="12175670" cy="324308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B9F99FCF-3654-8FE2-2D2C-AA6121B2C0B5}"/>
                </a:ext>
              </a:extLst>
            </p:cNvPr>
            <p:cNvGrpSpPr/>
            <p:nvPr/>
          </p:nvGrpSpPr>
          <p:grpSpPr>
            <a:xfrm>
              <a:off x="3497856" y="2354877"/>
              <a:ext cx="7504761" cy="2142087"/>
              <a:chOff x="3497856" y="2415959"/>
              <a:chExt cx="7504761" cy="2142087"/>
            </a:xfrm>
          </p:grpSpPr>
          <p:sp>
            <p:nvSpPr>
              <p:cNvPr id="35" name="TextBox 34">
                <a:extLst>
                  <a:ext uri="{FF2B5EF4-FFF2-40B4-BE49-F238E27FC236}">
                    <a16:creationId xmlns:a16="http://schemas.microsoft.com/office/drawing/2014/main" id="{6C5CA4A5-1A67-5576-0CC7-176E1C118893}"/>
                  </a:ext>
                </a:extLst>
              </p:cNvPr>
              <p:cNvSpPr txBox="1"/>
              <p:nvPr/>
            </p:nvSpPr>
            <p:spPr>
              <a:xfrm>
                <a:off x="3497856" y="241595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3</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497856" y="3129578"/>
                <a:ext cx="7504761"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What kind of information can the HHFA provide?</a:t>
                </a:r>
              </a:p>
            </p:txBody>
          </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What information can the HHFA NOT provide?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12385" y="165295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652954"/>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Sentence stem">
            <a:extLst>
              <a:ext uri="{FF2B5EF4-FFF2-40B4-BE49-F238E27FC236}">
                <a16:creationId xmlns:a16="http://schemas.microsoft.com/office/drawing/2014/main" id="{51FBAF18-7324-06C4-EDC1-BA1C07448FE3}"/>
              </a:ext>
            </a:extLst>
          </p:cNvPr>
          <p:cNvSpPr txBox="1"/>
          <p:nvPr/>
        </p:nvSpPr>
        <p:spPr>
          <a:xfrm>
            <a:off x="734150" y="1002206"/>
            <a:ext cx="533830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HHFA </a:t>
            </a:r>
            <a:r>
              <a:rPr lang="en-GB" sz="2400" b="1" dirty="0">
                <a:solidFill>
                  <a:schemeClr val="tx1">
                    <a:lumMod val="65000"/>
                    <a:lumOff val="35000"/>
                  </a:schemeClr>
                </a:solidFill>
              </a:rPr>
              <a:t>does NOT</a:t>
            </a:r>
            <a:r>
              <a:rPr lang="en-GB" sz="2400" dirty="0">
                <a:solidFill>
                  <a:schemeClr val="tx1">
                    <a:lumMod val="65000"/>
                    <a:lumOff val="35000"/>
                  </a:schemeClr>
                </a:solidFill>
              </a:rPr>
              <a:t> gather data on:</a:t>
            </a:r>
          </a:p>
        </p:txBody>
      </p:sp>
      <p:sp>
        <p:nvSpPr>
          <p:cNvPr id="13" name="bulletText1">
            <a:extLst>
              <a:ext uri="{FF2B5EF4-FFF2-40B4-BE49-F238E27FC236}">
                <a16:creationId xmlns:a16="http://schemas.microsoft.com/office/drawing/2014/main" id="{1A888DB7-7699-4793-8D18-791EAB9E320D}"/>
              </a:ext>
            </a:extLst>
          </p:cNvPr>
          <p:cNvSpPr txBox="1"/>
          <p:nvPr/>
        </p:nvSpPr>
        <p:spPr>
          <a:xfrm>
            <a:off x="1341340" y="2167690"/>
            <a:ext cx="466171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numbers of people using the services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1341340" y="3099719"/>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illnesses they have</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1345435" y="4016170"/>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interventions they receive</a:t>
            </a:r>
          </a:p>
        </p:txBody>
      </p:sp>
      <p:sp>
        <p:nvSpPr>
          <p:cNvPr id="34" name="bulletText4">
            <a:extLst>
              <a:ext uri="{FF2B5EF4-FFF2-40B4-BE49-F238E27FC236}">
                <a16:creationId xmlns:a16="http://schemas.microsoft.com/office/drawing/2014/main" id="{8F83E106-9B3E-44AD-9316-43A6FF900467}"/>
              </a:ext>
            </a:extLst>
          </p:cNvPr>
          <p:cNvSpPr txBox="1"/>
          <p:nvPr/>
        </p:nvSpPr>
        <p:spPr>
          <a:xfrm>
            <a:off x="1341340" y="4925871"/>
            <a:ext cx="460385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outcomes of interventions </a:t>
            </a:r>
          </a:p>
          <a:p>
            <a:pPr algn="l"/>
            <a:r>
              <a:rPr lang="en-GB" sz="2400" dirty="0">
                <a:solidFill>
                  <a:schemeClr val="tx1">
                    <a:lumMod val="65000"/>
                    <a:lumOff val="35000"/>
                  </a:schemeClr>
                </a:solidFill>
              </a:rPr>
              <a:t>they received</a:t>
            </a:r>
          </a:p>
        </p:txBody>
      </p:sp>
      <p:sp>
        <p:nvSpPr>
          <p:cNvPr id="40" name="bulletText7">
            <a:extLst>
              <a:ext uri="{FF2B5EF4-FFF2-40B4-BE49-F238E27FC236}">
                <a16:creationId xmlns:a16="http://schemas.microsoft.com/office/drawing/2014/main" id="{CBE1C87D-66C2-4D81-AEEB-191DD2EA3AE8}"/>
              </a:ext>
            </a:extLst>
          </p:cNvPr>
          <p:cNvSpPr txBox="1"/>
          <p:nvPr/>
        </p:nvSpPr>
        <p:spPr>
          <a:xfrm>
            <a:off x="6840469" y="2167690"/>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service utilization</a:t>
            </a:r>
          </a:p>
        </p:txBody>
      </p:sp>
      <p:sp>
        <p:nvSpPr>
          <p:cNvPr id="41" name="bulletText8">
            <a:extLst>
              <a:ext uri="{FF2B5EF4-FFF2-40B4-BE49-F238E27FC236}">
                <a16:creationId xmlns:a16="http://schemas.microsoft.com/office/drawing/2014/main" id="{DE7C6786-5C51-4D6E-AB52-1D692EEBF509}"/>
              </a:ext>
            </a:extLst>
          </p:cNvPr>
          <p:cNvSpPr txBox="1"/>
          <p:nvPr/>
        </p:nvSpPr>
        <p:spPr>
          <a:xfrm>
            <a:off x="6839028" y="3099719"/>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disease incidence or prevalence</a:t>
            </a:r>
          </a:p>
        </p:txBody>
      </p:sp>
      <p:sp>
        <p:nvSpPr>
          <p:cNvPr id="45" name="bulletText9">
            <a:extLst>
              <a:ext uri="{FF2B5EF4-FFF2-40B4-BE49-F238E27FC236}">
                <a16:creationId xmlns:a16="http://schemas.microsoft.com/office/drawing/2014/main" id="{9EBEB7A8-D1F5-4579-92F9-24EF95546166}"/>
              </a:ext>
            </a:extLst>
          </p:cNvPr>
          <p:cNvSpPr txBox="1"/>
          <p:nvPr/>
        </p:nvSpPr>
        <p:spPr>
          <a:xfrm>
            <a:off x="6833901" y="4016170"/>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coverage of interventions</a:t>
            </a:r>
          </a:p>
        </p:txBody>
      </p:sp>
      <p:sp>
        <p:nvSpPr>
          <p:cNvPr id="49" name="bulletText10">
            <a:extLst>
              <a:ext uri="{FF2B5EF4-FFF2-40B4-BE49-F238E27FC236}">
                <a16:creationId xmlns:a16="http://schemas.microsoft.com/office/drawing/2014/main" id="{F39D498A-F4F9-40EF-9ACE-B97631F77212}"/>
              </a:ext>
            </a:extLst>
          </p:cNvPr>
          <p:cNvSpPr txBox="1"/>
          <p:nvPr/>
        </p:nvSpPr>
        <p:spPr>
          <a:xfrm>
            <a:off x="6863097" y="4925871"/>
            <a:ext cx="46038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treatment outcomes</a:t>
            </a:r>
          </a:p>
        </p:txBody>
      </p:sp>
      <p:pic>
        <p:nvPicPr>
          <p:cNvPr id="32" name="bullet01">
            <a:extLst>
              <a:ext uri="{FF2B5EF4-FFF2-40B4-BE49-F238E27FC236}">
                <a16:creationId xmlns:a16="http://schemas.microsoft.com/office/drawing/2014/main" id="{E1A0932E-3F6A-45E9-BDCE-C07340C126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073" y="2331662"/>
            <a:ext cx="117692" cy="122400"/>
          </a:xfrm>
          <a:prstGeom prst="rect">
            <a:avLst/>
          </a:prstGeom>
        </p:spPr>
      </p:pic>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073" y="3241783"/>
            <a:ext cx="117692" cy="122400"/>
          </a:xfrm>
          <a:prstGeom prst="rect">
            <a:avLst/>
          </a:prstGeom>
        </p:spPr>
      </p:pic>
      <p:pic>
        <p:nvPicPr>
          <p:cNvPr id="55" name="bullet03">
            <a:extLst>
              <a:ext uri="{FF2B5EF4-FFF2-40B4-BE49-F238E27FC236}">
                <a16:creationId xmlns:a16="http://schemas.microsoft.com/office/drawing/2014/main" id="{1EEA76C8-0CC9-4705-86CC-2D229F933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073" y="4151904"/>
            <a:ext cx="117692" cy="122400"/>
          </a:xfrm>
          <a:prstGeom prst="rect">
            <a:avLst/>
          </a:prstGeom>
        </p:spPr>
      </p:pic>
      <p:pic>
        <p:nvPicPr>
          <p:cNvPr id="56" name="bullet04">
            <a:extLst>
              <a:ext uri="{FF2B5EF4-FFF2-40B4-BE49-F238E27FC236}">
                <a16:creationId xmlns:a16="http://schemas.microsoft.com/office/drawing/2014/main" id="{EABDCB6C-55F0-4FF8-B2A0-5EDE3709D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073" y="5062025"/>
            <a:ext cx="117692" cy="122400"/>
          </a:xfrm>
          <a:prstGeom prst="rect">
            <a:avLst/>
          </a:prstGeom>
        </p:spPr>
      </p:pic>
      <p:pic>
        <p:nvPicPr>
          <p:cNvPr id="59" name="bullet07">
            <a:extLst>
              <a:ext uri="{FF2B5EF4-FFF2-40B4-BE49-F238E27FC236}">
                <a16:creationId xmlns:a16="http://schemas.microsoft.com/office/drawing/2014/main" id="{33364EC5-0612-4D32-8839-98B17E552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572" y="2332800"/>
            <a:ext cx="117692" cy="122400"/>
          </a:xfrm>
          <a:prstGeom prst="rect">
            <a:avLst/>
          </a:prstGeom>
        </p:spPr>
      </p:pic>
      <p:pic>
        <p:nvPicPr>
          <p:cNvPr id="60" name="bullet08">
            <a:extLst>
              <a:ext uri="{FF2B5EF4-FFF2-40B4-BE49-F238E27FC236}">
                <a16:creationId xmlns:a16="http://schemas.microsoft.com/office/drawing/2014/main" id="{60B10202-E17C-4668-91FD-6A60B6F57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572" y="3241783"/>
            <a:ext cx="117692" cy="122400"/>
          </a:xfrm>
          <a:prstGeom prst="rect">
            <a:avLst/>
          </a:prstGeom>
        </p:spPr>
      </p:pic>
      <p:pic>
        <p:nvPicPr>
          <p:cNvPr id="61" name="bullet09">
            <a:extLst>
              <a:ext uri="{FF2B5EF4-FFF2-40B4-BE49-F238E27FC236}">
                <a16:creationId xmlns:a16="http://schemas.microsoft.com/office/drawing/2014/main" id="{8258CD6C-044B-46D1-9F56-9F07CEE68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572" y="4151904"/>
            <a:ext cx="117692" cy="122400"/>
          </a:xfrm>
          <a:prstGeom prst="rect">
            <a:avLst/>
          </a:prstGeom>
        </p:spPr>
      </p:pic>
      <p:pic>
        <p:nvPicPr>
          <p:cNvPr id="62" name="bullet10">
            <a:extLst>
              <a:ext uri="{FF2B5EF4-FFF2-40B4-BE49-F238E27FC236}">
                <a16:creationId xmlns:a16="http://schemas.microsoft.com/office/drawing/2014/main" id="{13CCF7CC-6B98-4AEC-BBB4-171C5B131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572" y="5062025"/>
            <a:ext cx="117692" cy="122400"/>
          </a:xfrm>
          <a:prstGeom prst="rect">
            <a:avLst/>
          </a:prstGeom>
        </p:spPr>
      </p:pic>
      <p:sp>
        <p:nvSpPr>
          <p:cNvPr id="2" name="Sentence stem">
            <a:extLst>
              <a:ext uri="{FF2B5EF4-FFF2-40B4-BE49-F238E27FC236}">
                <a16:creationId xmlns:a16="http://schemas.microsoft.com/office/drawing/2014/main" id="{28DD38B7-8631-B4F8-FBB0-9146E4A3231C}"/>
              </a:ext>
            </a:extLst>
          </p:cNvPr>
          <p:cNvSpPr txBox="1"/>
          <p:nvPr/>
        </p:nvSpPr>
        <p:spPr>
          <a:xfrm>
            <a:off x="6199796" y="1000800"/>
            <a:ext cx="580859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HHFA </a:t>
            </a:r>
            <a:r>
              <a:rPr lang="en-GB" sz="2400" b="1" dirty="0">
                <a:solidFill>
                  <a:schemeClr val="tx1">
                    <a:lumMod val="65000"/>
                    <a:lumOff val="35000"/>
                  </a:schemeClr>
                </a:solidFill>
              </a:rPr>
              <a:t>CANNOT</a:t>
            </a:r>
            <a:r>
              <a:rPr lang="en-GB" sz="2400" dirty="0">
                <a:solidFill>
                  <a:schemeClr val="tx1">
                    <a:lumMod val="65000"/>
                    <a:lumOff val="35000"/>
                  </a:schemeClr>
                </a:solidFill>
              </a:rPr>
              <a:t> provide information on:</a:t>
            </a:r>
          </a:p>
        </p:txBody>
      </p:sp>
    </p:spTree>
    <p:custDataLst>
      <p:tags r:id="rId1"/>
    </p:custDataLst>
    <p:extLst>
      <p:ext uri="{BB962C8B-B14F-4D97-AF65-F5344CB8AC3E}">
        <p14:creationId xmlns:p14="http://schemas.microsoft.com/office/powerpoint/2010/main" val="23500193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ppt_w</p:attrName>
                                        </p:attrNameLst>
                                      </p:cBhvr>
                                      <p:tavLst>
                                        <p:tav tm="0">
                                          <p:val>
                                            <p:fltVal val="0"/>
                                          </p:val>
                                        </p:tav>
                                        <p:tav tm="100000">
                                          <p:val>
                                            <p:strVal val="#ppt_w"/>
                                          </p:val>
                                        </p:tav>
                                      </p:tavLst>
                                    </p:anim>
                                    <p:anim calcmode="lin" valueType="num">
                                      <p:cBhvr>
                                        <p:cTn id="17" dur="500" fill="hold"/>
                                        <p:tgtEl>
                                          <p:spTgt spid="32"/>
                                        </p:tgtEl>
                                        <p:attrNameLst>
                                          <p:attrName>ppt_h</p:attrName>
                                        </p:attrNameLst>
                                      </p:cBhvr>
                                      <p:tavLst>
                                        <p:tav tm="0">
                                          <p:val>
                                            <p:fltVal val="0"/>
                                          </p:val>
                                        </p:tav>
                                        <p:tav tm="100000">
                                          <p:val>
                                            <p:strVal val="#ppt_h"/>
                                          </p:val>
                                        </p:tav>
                                      </p:tavLst>
                                    </p:anim>
                                    <p:anim calcmode="lin" valueType="num">
                                      <p:cBhvr>
                                        <p:cTn id="18" dur="500" fill="hold"/>
                                        <p:tgtEl>
                                          <p:spTgt spid="32"/>
                                        </p:tgtEl>
                                        <p:attrNameLst>
                                          <p:attrName>style.rotation</p:attrName>
                                        </p:attrNameLst>
                                      </p:cBhvr>
                                      <p:tavLst>
                                        <p:tav tm="0">
                                          <p:val>
                                            <p:fltVal val="90"/>
                                          </p:val>
                                        </p:tav>
                                        <p:tav tm="100000">
                                          <p:val>
                                            <p:fltVal val="0"/>
                                          </p:val>
                                        </p:tav>
                                      </p:tavLst>
                                    </p:anim>
                                    <p:animEffect transition="in" filter="fade">
                                      <p:cBhvr>
                                        <p:cTn id="19" dur="500"/>
                                        <p:tgtEl>
                                          <p:spTgt spid="3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 calcmode="lin" valueType="num">
                                      <p:cBhvr>
                                        <p:cTn id="30" dur="500" fill="hold"/>
                                        <p:tgtEl>
                                          <p:spTgt spid="33"/>
                                        </p:tgtEl>
                                        <p:attrNameLst>
                                          <p:attrName>style.rotation</p:attrName>
                                        </p:attrNameLst>
                                      </p:cBhvr>
                                      <p:tavLst>
                                        <p:tav tm="0">
                                          <p:val>
                                            <p:fltVal val="90"/>
                                          </p:val>
                                        </p:tav>
                                        <p:tav tm="100000">
                                          <p:val>
                                            <p:fltVal val="0"/>
                                          </p:val>
                                        </p:tav>
                                      </p:tavLst>
                                    </p:anim>
                                    <p:animEffect transition="in" filter="fade">
                                      <p:cBhvr>
                                        <p:cTn id="31" dur="500"/>
                                        <p:tgtEl>
                                          <p:spTgt spid="3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90"/>
                                          </p:val>
                                        </p:tav>
                                        <p:tav tm="100000">
                                          <p:val>
                                            <p:fltVal val="0"/>
                                          </p:val>
                                        </p:tav>
                                      </p:tavLst>
                                    </p:anim>
                                    <p:animEffect transition="in" filter="fade">
                                      <p:cBhvr>
                                        <p:cTn id="43" dur="500"/>
                                        <p:tgtEl>
                                          <p:spTgt spid="5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 calcmode="lin" valueType="num">
                                      <p:cBhvr>
                                        <p:cTn id="52" dur="500" fill="hold"/>
                                        <p:tgtEl>
                                          <p:spTgt spid="56"/>
                                        </p:tgtEl>
                                        <p:attrNameLst>
                                          <p:attrName>ppt_w</p:attrName>
                                        </p:attrNameLst>
                                      </p:cBhvr>
                                      <p:tavLst>
                                        <p:tav tm="0">
                                          <p:val>
                                            <p:fltVal val="0"/>
                                          </p:val>
                                        </p:tav>
                                        <p:tav tm="100000">
                                          <p:val>
                                            <p:strVal val="#ppt_w"/>
                                          </p:val>
                                        </p:tav>
                                      </p:tavLst>
                                    </p:anim>
                                    <p:anim calcmode="lin" valueType="num">
                                      <p:cBhvr>
                                        <p:cTn id="53" dur="500" fill="hold"/>
                                        <p:tgtEl>
                                          <p:spTgt spid="56"/>
                                        </p:tgtEl>
                                        <p:attrNameLst>
                                          <p:attrName>ppt_h</p:attrName>
                                        </p:attrNameLst>
                                      </p:cBhvr>
                                      <p:tavLst>
                                        <p:tav tm="0">
                                          <p:val>
                                            <p:fltVal val="0"/>
                                          </p:val>
                                        </p:tav>
                                        <p:tav tm="100000">
                                          <p:val>
                                            <p:strVal val="#ppt_h"/>
                                          </p:val>
                                        </p:tav>
                                      </p:tavLst>
                                    </p:anim>
                                    <p:anim calcmode="lin" valueType="num">
                                      <p:cBhvr>
                                        <p:cTn id="54" dur="500" fill="hold"/>
                                        <p:tgtEl>
                                          <p:spTgt spid="56"/>
                                        </p:tgtEl>
                                        <p:attrNameLst>
                                          <p:attrName>style.rotation</p:attrName>
                                        </p:attrNameLst>
                                      </p:cBhvr>
                                      <p:tavLst>
                                        <p:tav tm="0">
                                          <p:val>
                                            <p:fltVal val="90"/>
                                          </p:val>
                                        </p:tav>
                                        <p:tav tm="100000">
                                          <p:val>
                                            <p:fltVal val="0"/>
                                          </p:val>
                                        </p:tav>
                                      </p:tavLst>
                                    </p:anim>
                                    <p:animEffect transition="in" filter="fade">
                                      <p:cBhvr>
                                        <p:cTn id="55" dur="500"/>
                                        <p:tgtEl>
                                          <p:spTgt spid="5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500"/>
                                        <p:tgtEl>
                                          <p:spTgt spid="29"/>
                                        </p:tgtEl>
                                      </p:cBhvr>
                                    </p:animEffect>
                                  </p:childTnLst>
                                </p:cTn>
                              </p:par>
                            </p:childTnLst>
                          </p:cTn>
                        </p:par>
                        <p:par>
                          <p:cTn id="70" fill="hold">
                            <p:stCondLst>
                              <p:cond delay="500"/>
                            </p:stCondLst>
                            <p:childTnLst>
                              <p:par>
                                <p:cTn id="71" presetID="31" presetClass="entr" presetSubtype="0" fill="hold" nodeType="afterEffect">
                                  <p:stCondLst>
                                    <p:cond delay="0"/>
                                  </p:stCondLst>
                                  <p:childTnLst>
                                    <p:set>
                                      <p:cBhvr>
                                        <p:cTn id="72" dur="1" fill="hold">
                                          <p:stCondLst>
                                            <p:cond delay="0"/>
                                          </p:stCondLst>
                                        </p:cTn>
                                        <p:tgtEl>
                                          <p:spTgt spid="59"/>
                                        </p:tgtEl>
                                        <p:attrNameLst>
                                          <p:attrName>style.visibility</p:attrName>
                                        </p:attrNameLst>
                                      </p:cBhvr>
                                      <p:to>
                                        <p:strVal val="visible"/>
                                      </p:to>
                                    </p:set>
                                    <p:anim calcmode="lin" valueType="num">
                                      <p:cBhvr>
                                        <p:cTn id="73" dur="500" fill="hold"/>
                                        <p:tgtEl>
                                          <p:spTgt spid="59"/>
                                        </p:tgtEl>
                                        <p:attrNameLst>
                                          <p:attrName>ppt_w</p:attrName>
                                        </p:attrNameLst>
                                      </p:cBhvr>
                                      <p:tavLst>
                                        <p:tav tm="0">
                                          <p:val>
                                            <p:fltVal val="0"/>
                                          </p:val>
                                        </p:tav>
                                        <p:tav tm="100000">
                                          <p:val>
                                            <p:strVal val="#ppt_w"/>
                                          </p:val>
                                        </p:tav>
                                      </p:tavLst>
                                    </p:anim>
                                    <p:anim calcmode="lin" valueType="num">
                                      <p:cBhvr>
                                        <p:cTn id="74" dur="500" fill="hold"/>
                                        <p:tgtEl>
                                          <p:spTgt spid="59"/>
                                        </p:tgtEl>
                                        <p:attrNameLst>
                                          <p:attrName>ppt_h</p:attrName>
                                        </p:attrNameLst>
                                      </p:cBhvr>
                                      <p:tavLst>
                                        <p:tav tm="0">
                                          <p:val>
                                            <p:fltVal val="0"/>
                                          </p:val>
                                        </p:tav>
                                        <p:tav tm="100000">
                                          <p:val>
                                            <p:strVal val="#ppt_h"/>
                                          </p:val>
                                        </p:tav>
                                      </p:tavLst>
                                    </p:anim>
                                    <p:anim calcmode="lin" valueType="num">
                                      <p:cBhvr>
                                        <p:cTn id="75" dur="500" fill="hold"/>
                                        <p:tgtEl>
                                          <p:spTgt spid="59"/>
                                        </p:tgtEl>
                                        <p:attrNameLst>
                                          <p:attrName>style.rotation</p:attrName>
                                        </p:attrNameLst>
                                      </p:cBhvr>
                                      <p:tavLst>
                                        <p:tav tm="0">
                                          <p:val>
                                            <p:fltVal val="90"/>
                                          </p:val>
                                        </p:tav>
                                        <p:tav tm="100000">
                                          <p:val>
                                            <p:fltVal val="0"/>
                                          </p:val>
                                        </p:tav>
                                      </p:tavLst>
                                    </p:anim>
                                    <p:animEffect transition="in" filter="fade">
                                      <p:cBhvr>
                                        <p:cTn id="76" dur="500"/>
                                        <p:tgtEl>
                                          <p:spTgt spid="59"/>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childTnLst>
                    </p:cTn>
                  </p:par>
                  <p:par>
                    <p:cTn id="81" fill="hold">
                      <p:stCondLst>
                        <p:cond delay="indefinite"/>
                      </p:stCondLst>
                      <p:childTnLst>
                        <p:par>
                          <p:cTn id="82" fill="hold">
                            <p:stCondLst>
                              <p:cond delay="0"/>
                            </p:stCondLst>
                            <p:childTnLst>
                              <p:par>
                                <p:cTn id="83" presetID="31" presetClass="entr" presetSubtype="0" fill="hold" nodeType="clickEffect">
                                  <p:stCondLst>
                                    <p:cond delay="0"/>
                                  </p:stCondLst>
                                  <p:childTnLst>
                                    <p:set>
                                      <p:cBhvr>
                                        <p:cTn id="84" dur="1" fill="hold">
                                          <p:stCondLst>
                                            <p:cond delay="0"/>
                                          </p:stCondLst>
                                        </p:cTn>
                                        <p:tgtEl>
                                          <p:spTgt spid="60"/>
                                        </p:tgtEl>
                                        <p:attrNameLst>
                                          <p:attrName>style.visibility</p:attrName>
                                        </p:attrNameLst>
                                      </p:cBhvr>
                                      <p:to>
                                        <p:strVal val="visible"/>
                                      </p:to>
                                    </p:set>
                                    <p:anim calcmode="lin" valueType="num">
                                      <p:cBhvr>
                                        <p:cTn id="85" dur="500" fill="hold"/>
                                        <p:tgtEl>
                                          <p:spTgt spid="60"/>
                                        </p:tgtEl>
                                        <p:attrNameLst>
                                          <p:attrName>ppt_w</p:attrName>
                                        </p:attrNameLst>
                                      </p:cBhvr>
                                      <p:tavLst>
                                        <p:tav tm="0">
                                          <p:val>
                                            <p:fltVal val="0"/>
                                          </p:val>
                                        </p:tav>
                                        <p:tav tm="100000">
                                          <p:val>
                                            <p:strVal val="#ppt_w"/>
                                          </p:val>
                                        </p:tav>
                                      </p:tavLst>
                                    </p:anim>
                                    <p:anim calcmode="lin" valueType="num">
                                      <p:cBhvr>
                                        <p:cTn id="86" dur="500" fill="hold"/>
                                        <p:tgtEl>
                                          <p:spTgt spid="60"/>
                                        </p:tgtEl>
                                        <p:attrNameLst>
                                          <p:attrName>ppt_h</p:attrName>
                                        </p:attrNameLst>
                                      </p:cBhvr>
                                      <p:tavLst>
                                        <p:tav tm="0">
                                          <p:val>
                                            <p:fltVal val="0"/>
                                          </p:val>
                                        </p:tav>
                                        <p:tav tm="100000">
                                          <p:val>
                                            <p:strVal val="#ppt_h"/>
                                          </p:val>
                                        </p:tav>
                                      </p:tavLst>
                                    </p:anim>
                                    <p:anim calcmode="lin" valueType="num">
                                      <p:cBhvr>
                                        <p:cTn id="87" dur="500" fill="hold"/>
                                        <p:tgtEl>
                                          <p:spTgt spid="60"/>
                                        </p:tgtEl>
                                        <p:attrNameLst>
                                          <p:attrName>style.rotation</p:attrName>
                                        </p:attrNameLst>
                                      </p:cBhvr>
                                      <p:tavLst>
                                        <p:tav tm="0">
                                          <p:val>
                                            <p:fltVal val="90"/>
                                          </p:val>
                                        </p:tav>
                                        <p:tav tm="100000">
                                          <p:val>
                                            <p:fltVal val="0"/>
                                          </p:val>
                                        </p:tav>
                                      </p:tavLst>
                                    </p:anim>
                                    <p:animEffect transition="in" filter="fade">
                                      <p:cBhvr>
                                        <p:cTn id="88" dur="500"/>
                                        <p:tgtEl>
                                          <p:spTgt spid="60"/>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31" presetClass="entr" presetSubtype="0" fill="hold" nodeType="clickEffect">
                                  <p:stCondLst>
                                    <p:cond delay="0"/>
                                  </p:stCondLst>
                                  <p:childTnLst>
                                    <p:set>
                                      <p:cBhvr>
                                        <p:cTn id="96" dur="1" fill="hold">
                                          <p:stCondLst>
                                            <p:cond delay="0"/>
                                          </p:stCondLst>
                                        </p:cTn>
                                        <p:tgtEl>
                                          <p:spTgt spid="61"/>
                                        </p:tgtEl>
                                        <p:attrNameLst>
                                          <p:attrName>style.visibility</p:attrName>
                                        </p:attrNameLst>
                                      </p:cBhvr>
                                      <p:to>
                                        <p:strVal val="visible"/>
                                      </p:to>
                                    </p:set>
                                    <p:anim calcmode="lin" valueType="num">
                                      <p:cBhvr>
                                        <p:cTn id="97" dur="500" fill="hold"/>
                                        <p:tgtEl>
                                          <p:spTgt spid="61"/>
                                        </p:tgtEl>
                                        <p:attrNameLst>
                                          <p:attrName>ppt_w</p:attrName>
                                        </p:attrNameLst>
                                      </p:cBhvr>
                                      <p:tavLst>
                                        <p:tav tm="0">
                                          <p:val>
                                            <p:fltVal val="0"/>
                                          </p:val>
                                        </p:tav>
                                        <p:tav tm="100000">
                                          <p:val>
                                            <p:strVal val="#ppt_w"/>
                                          </p:val>
                                        </p:tav>
                                      </p:tavLst>
                                    </p:anim>
                                    <p:anim calcmode="lin" valueType="num">
                                      <p:cBhvr>
                                        <p:cTn id="98" dur="500" fill="hold"/>
                                        <p:tgtEl>
                                          <p:spTgt spid="61"/>
                                        </p:tgtEl>
                                        <p:attrNameLst>
                                          <p:attrName>ppt_h</p:attrName>
                                        </p:attrNameLst>
                                      </p:cBhvr>
                                      <p:tavLst>
                                        <p:tav tm="0">
                                          <p:val>
                                            <p:fltVal val="0"/>
                                          </p:val>
                                        </p:tav>
                                        <p:tav tm="100000">
                                          <p:val>
                                            <p:strVal val="#ppt_h"/>
                                          </p:val>
                                        </p:tav>
                                      </p:tavLst>
                                    </p:anim>
                                    <p:anim calcmode="lin" valueType="num">
                                      <p:cBhvr>
                                        <p:cTn id="99" dur="500" fill="hold"/>
                                        <p:tgtEl>
                                          <p:spTgt spid="61"/>
                                        </p:tgtEl>
                                        <p:attrNameLst>
                                          <p:attrName>style.rotation</p:attrName>
                                        </p:attrNameLst>
                                      </p:cBhvr>
                                      <p:tavLst>
                                        <p:tav tm="0">
                                          <p:val>
                                            <p:fltVal val="90"/>
                                          </p:val>
                                        </p:tav>
                                        <p:tav tm="100000">
                                          <p:val>
                                            <p:fltVal val="0"/>
                                          </p:val>
                                        </p:tav>
                                      </p:tavLst>
                                    </p:anim>
                                    <p:animEffect transition="in" filter="fade">
                                      <p:cBhvr>
                                        <p:cTn id="100" dur="500"/>
                                        <p:tgtEl>
                                          <p:spTgt spid="61"/>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childTnLst>
                          </p:cTn>
                        </p:par>
                      </p:childTnLst>
                    </p:cTn>
                  </p:par>
                  <p:par>
                    <p:cTn id="105" fill="hold">
                      <p:stCondLst>
                        <p:cond delay="indefinite"/>
                      </p:stCondLst>
                      <p:childTnLst>
                        <p:par>
                          <p:cTn id="106" fill="hold">
                            <p:stCondLst>
                              <p:cond delay="0"/>
                            </p:stCondLst>
                            <p:childTnLst>
                              <p:par>
                                <p:cTn id="107" presetID="31" presetClass="entr" presetSubtype="0" fill="hold" nodeType="clickEffect">
                                  <p:stCondLst>
                                    <p:cond delay="0"/>
                                  </p:stCondLst>
                                  <p:childTnLst>
                                    <p:set>
                                      <p:cBhvr>
                                        <p:cTn id="108" dur="1" fill="hold">
                                          <p:stCondLst>
                                            <p:cond delay="0"/>
                                          </p:stCondLst>
                                        </p:cTn>
                                        <p:tgtEl>
                                          <p:spTgt spid="62"/>
                                        </p:tgtEl>
                                        <p:attrNameLst>
                                          <p:attrName>style.visibility</p:attrName>
                                        </p:attrNameLst>
                                      </p:cBhvr>
                                      <p:to>
                                        <p:strVal val="visible"/>
                                      </p:to>
                                    </p:set>
                                    <p:anim calcmode="lin" valueType="num">
                                      <p:cBhvr>
                                        <p:cTn id="109" dur="500" fill="hold"/>
                                        <p:tgtEl>
                                          <p:spTgt spid="62"/>
                                        </p:tgtEl>
                                        <p:attrNameLst>
                                          <p:attrName>ppt_w</p:attrName>
                                        </p:attrNameLst>
                                      </p:cBhvr>
                                      <p:tavLst>
                                        <p:tav tm="0">
                                          <p:val>
                                            <p:fltVal val="0"/>
                                          </p:val>
                                        </p:tav>
                                        <p:tav tm="100000">
                                          <p:val>
                                            <p:strVal val="#ppt_w"/>
                                          </p:val>
                                        </p:tav>
                                      </p:tavLst>
                                    </p:anim>
                                    <p:anim calcmode="lin" valueType="num">
                                      <p:cBhvr>
                                        <p:cTn id="110" dur="500" fill="hold"/>
                                        <p:tgtEl>
                                          <p:spTgt spid="62"/>
                                        </p:tgtEl>
                                        <p:attrNameLst>
                                          <p:attrName>ppt_h</p:attrName>
                                        </p:attrNameLst>
                                      </p:cBhvr>
                                      <p:tavLst>
                                        <p:tav tm="0">
                                          <p:val>
                                            <p:fltVal val="0"/>
                                          </p:val>
                                        </p:tav>
                                        <p:tav tm="100000">
                                          <p:val>
                                            <p:strVal val="#ppt_h"/>
                                          </p:val>
                                        </p:tav>
                                      </p:tavLst>
                                    </p:anim>
                                    <p:anim calcmode="lin" valueType="num">
                                      <p:cBhvr>
                                        <p:cTn id="111" dur="500" fill="hold"/>
                                        <p:tgtEl>
                                          <p:spTgt spid="62"/>
                                        </p:tgtEl>
                                        <p:attrNameLst>
                                          <p:attrName>style.rotation</p:attrName>
                                        </p:attrNameLst>
                                      </p:cBhvr>
                                      <p:tavLst>
                                        <p:tav tm="0">
                                          <p:val>
                                            <p:fltVal val="90"/>
                                          </p:val>
                                        </p:tav>
                                        <p:tav tm="100000">
                                          <p:val>
                                            <p:fltVal val="0"/>
                                          </p:val>
                                        </p:tav>
                                      </p:tavLst>
                                    </p:anim>
                                    <p:animEffect transition="in" filter="fade">
                                      <p:cBhvr>
                                        <p:cTn id="112" dur="500"/>
                                        <p:tgtEl>
                                          <p:spTgt spid="62"/>
                                        </p:tgtEl>
                                      </p:cBhvr>
                                    </p:animEffec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8" grpId="0"/>
      <p:bldP spid="13" grpId="0"/>
      <p:bldP spid="14" grpId="0"/>
      <p:bldP spid="15" grpId="0"/>
      <p:bldP spid="34" grpId="0"/>
      <p:bldP spid="40" grpId="0"/>
      <p:bldP spid="41" grpId="0"/>
      <p:bldP spid="45" grpId="0"/>
      <p:bldP spid="49"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1732461" cy="611122"/>
            <a:chOff x="-1235" y="-815"/>
            <a:chExt cx="11732461"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997076" cy="584775"/>
            </a:xfrm>
            <a:prstGeom prst="rect">
              <a:avLst/>
            </a:prstGeom>
            <a:noFill/>
          </p:spPr>
          <p:txBody>
            <a:bodyPr wrap="square">
              <a:spAutoFit/>
            </a:bodyPr>
            <a:lstStyle/>
            <a:p>
              <a:pPr algn="l"/>
              <a:r>
                <a:rPr lang="en-GB" sz="3200" dirty="0">
                  <a:solidFill>
                    <a:srgbClr val="595959"/>
                  </a:solidFill>
                </a:rPr>
                <a:t>What information can the HHFA NOT provide?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Picture 2" descr="Chart, scatter chart&#10;&#10;Description automatically generated">
            <a:extLst>
              <a:ext uri="{FF2B5EF4-FFF2-40B4-BE49-F238E27FC236}">
                <a16:creationId xmlns:a16="http://schemas.microsoft.com/office/drawing/2014/main" id="{2402ADE0-1834-64CF-9E2B-BAAFC16ED9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8246" y="1419201"/>
            <a:ext cx="2899534" cy="4267270"/>
          </a:xfrm>
          <a:prstGeom prst="rect">
            <a:avLst/>
          </a:prstGeom>
        </p:spPr>
      </p:pic>
      <p:sp>
        <p:nvSpPr>
          <p:cNvPr id="5" name="text title box">
            <a:extLst>
              <a:ext uri="{FF2B5EF4-FFF2-40B4-BE49-F238E27FC236}">
                <a16:creationId xmlns:a16="http://schemas.microsoft.com/office/drawing/2014/main" id="{D6272B7E-107B-9F0C-813D-9B7D596427C0}"/>
              </a:ext>
            </a:extLst>
          </p:cNvPr>
          <p:cNvSpPr/>
          <p:nvPr/>
        </p:nvSpPr>
        <p:spPr>
          <a:xfrm>
            <a:off x="1" y="2696227"/>
            <a:ext cx="6705600" cy="1465547"/>
          </a:xfrm>
          <a:prstGeom prst="homePlate">
            <a:avLst>
              <a:gd name="adj" fmla="val 0"/>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252000" rtlCol="0" anchor="ctr"/>
          <a:lstStyle/>
          <a:p>
            <a:pPr>
              <a:spcAft>
                <a:spcPts val="1200"/>
              </a:spcAft>
            </a:pPr>
            <a:r>
              <a:rPr lang="en-GB" sz="2400" dirty="0">
                <a:solidFill>
                  <a:schemeClr val="bg1"/>
                </a:solidFill>
              </a:rPr>
              <a:t>The HHFA does NOT collect information on the quality of routine health facility data.</a:t>
            </a:r>
          </a:p>
        </p:txBody>
      </p:sp>
      <p:sp>
        <p:nvSpPr>
          <p:cNvPr id="7" name="textbox1">
            <a:extLst>
              <a:ext uri="{FF2B5EF4-FFF2-40B4-BE49-F238E27FC236}">
                <a16:creationId xmlns:a16="http://schemas.microsoft.com/office/drawing/2014/main" id="{C8057A6B-D75B-43E3-9F99-4539D88FC695}"/>
              </a:ext>
            </a:extLst>
          </p:cNvPr>
          <p:cNvSpPr txBox="1"/>
          <p:nvPr/>
        </p:nvSpPr>
        <p:spPr>
          <a:xfrm>
            <a:off x="8098341" y="5686471"/>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DQA toolkit</a:t>
            </a:r>
          </a:p>
        </p:txBody>
      </p:sp>
    </p:spTree>
    <p:custDataLst>
      <p:tags r:id="rId1"/>
    </p:custDataLst>
    <p:extLst>
      <p:ext uri="{BB962C8B-B14F-4D97-AF65-F5344CB8AC3E}">
        <p14:creationId xmlns:p14="http://schemas.microsoft.com/office/powerpoint/2010/main" val="5826421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1" name="TextBox 10">
            <a:extLst>
              <a:ext uri="{FF2B5EF4-FFF2-40B4-BE49-F238E27FC236}">
                <a16:creationId xmlns:a16="http://schemas.microsoft.com/office/drawing/2014/main" id="{9D060800-B7AB-63FD-EA24-369378A4F8DF}"/>
              </a:ext>
            </a:extLst>
          </p:cNvPr>
          <p:cNvSpPr txBox="1"/>
          <p:nvPr/>
        </p:nvSpPr>
        <p:spPr>
          <a:xfrm>
            <a:off x="3499200" y="2839496"/>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3.</a:t>
            </a:r>
          </a:p>
        </p:txBody>
      </p:sp>
      <p:sp>
        <p:nvSpPr>
          <p:cNvPr id="12" name="TextBox 11">
            <a:extLst>
              <a:ext uri="{FF2B5EF4-FFF2-40B4-BE49-F238E27FC236}">
                <a16:creationId xmlns:a16="http://schemas.microsoft.com/office/drawing/2014/main" id="{ED3E103A-B4A6-49A9-9DE5-C38654D1AF97}"/>
              </a:ext>
            </a:extLst>
          </p:cNvPr>
          <p:cNvSpPr txBox="1"/>
          <p:nvPr/>
        </p:nvSpPr>
        <p:spPr>
          <a:xfrm>
            <a:off x="3499200" y="3587423"/>
            <a:ext cx="7528029"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Now try the end of module quiz.</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906595"/>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3453158"/>
            <a:ext cx="8278894"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what kind of information an HHFA can and </a:t>
            </a:r>
          </a:p>
          <a:p>
            <a:pPr algn="l"/>
            <a:r>
              <a:rPr lang="en-GB" sz="2400" dirty="0"/>
              <a:t>cannot provide</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594862"/>
            <a:ext cx="117692" cy="122400"/>
          </a:xfrm>
          <a:prstGeom prst="rect">
            <a:avLst/>
          </a:prstGeom>
        </p:spPr>
      </p:pic>
    </p:spTree>
    <p:custDataLst>
      <p:tags r:id="rId1"/>
    </p:custDataLst>
    <p:extLst>
      <p:ext uri="{BB962C8B-B14F-4D97-AF65-F5344CB8AC3E}">
        <p14:creationId xmlns:p14="http://schemas.microsoft.com/office/powerpoint/2010/main" val="102252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HHFA Indicators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 name="textbox1">
            <a:extLst>
              <a:ext uri="{FF2B5EF4-FFF2-40B4-BE49-F238E27FC236}">
                <a16:creationId xmlns:a16="http://schemas.microsoft.com/office/drawing/2014/main" id="{1398AB0C-AABC-1765-E743-6704BD3E163D}"/>
              </a:ext>
            </a:extLst>
          </p:cNvPr>
          <p:cNvSpPr txBox="1"/>
          <p:nvPr/>
        </p:nvSpPr>
        <p:spPr>
          <a:xfrm>
            <a:off x="451181" y="4502112"/>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HHFA questions</a:t>
            </a:r>
          </a:p>
        </p:txBody>
      </p:sp>
      <p:grpSp>
        <p:nvGrpSpPr>
          <p:cNvPr id="4" name="circle 1">
            <a:extLst>
              <a:ext uri="{FF2B5EF4-FFF2-40B4-BE49-F238E27FC236}">
                <a16:creationId xmlns:a16="http://schemas.microsoft.com/office/drawing/2014/main" id="{678FA69D-D020-69B5-8DF8-446B454A5366}"/>
              </a:ext>
            </a:extLst>
          </p:cNvPr>
          <p:cNvGrpSpPr/>
          <p:nvPr/>
        </p:nvGrpSpPr>
        <p:grpSpPr>
          <a:xfrm>
            <a:off x="542668" y="1816007"/>
            <a:ext cx="2399666" cy="2399666"/>
            <a:chOff x="470234" y="1852537"/>
            <a:chExt cx="2295039" cy="2295039"/>
          </a:xfrm>
        </p:grpSpPr>
        <p:sp>
          <p:nvSpPr>
            <p:cNvPr id="5" name="circle">
              <a:extLst>
                <a:ext uri="{FF2B5EF4-FFF2-40B4-BE49-F238E27FC236}">
                  <a16:creationId xmlns:a16="http://schemas.microsoft.com/office/drawing/2014/main" id="{479D5DD9-7E96-06F1-D7E5-37ACEF45C9A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71A88B42-5758-9083-D9E3-BFE346937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915" y="2404606"/>
              <a:ext cx="1650612" cy="1327992"/>
            </a:xfrm>
            <a:prstGeom prst="rect">
              <a:avLst/>
            </a:prstGeom>
          </p:spPr>
        </p:pic>
      </p:grpSp>
      <p:grpSp>
        <p:nvGrpSpPr>
          <p:cNvPr id="7" name="circle 2">
            <a:extLst>
              <a:ext uri="{FF2B5EF4-FFF2-40B4-BE49-F238E27FC236}">
                <a16:creationId xmlns:a16="http://schemas.microsoft.com/office/drawing/2014/main" id="{B74690A9-AD1D-C26C-A11B-CB08D0E2FD17}"/>
              </a:ext>
            </a:extLst>
          </p:cNvPr>
          <p:cNvGrpSpPr/>
          <p:nvPr/>
        </p:nvGrpSpPr>
        <p:grpSpPr>
          <a:xfrm>
            <a:off x="3436726" y="1816007"/>
            <a:ext cx="2399666" cy="2399666"/>
            <a:chOff x="470234" y="1852537"/>
            <a:chExt cx="2295039" cy="2295039"/>
          </a:xfrm>
        </p:grpSpPr>
        <p:sp>
          <p:nvSpPr>
            <p:cNvPr id="10" name="circle">
              <a:extLst>
                <a:ext uri="{FF2B5EF4-FFF2-40B4-BE49-F238E27FC236}">
                  <a16:creationId xmlns:a16="http://schemas.microsoft.com/office/drawing/2014/main" id="{5FDD90D1-E58B-0B28-BF2E-F821566C876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C726DD07-1932-B2FE-6715-BB55B3E1AA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199" y="2085112"/>
              <a:ext cx="1249196" cy="1784567"/>
            </a:xfrm>
            <a:prstGeom prst="rect">
              <a:avLst/>
            </a:prstGeom>
          </p:spPr>
        </p:pic>
      </p:grpSp>
      <p:sp>
        <p:nvSpPr>
          <p:cNvPr id="18" name="Arrow: Right 17">
            <a:extLst>
              <a:ext uri="{FF2B5EF4-FFF2-40B4-BE49-F238E27FC236}">
                <a16:creationId xmlns:a16="http://schemas.microsoft.com/office/drawing/2014/main" id="{6B9D7F7B-4674-D220-B42E-272BFA5BB4A4}"/>
              </a:ext>
            </a:extLst>
          </p:cNvPr>
          <p:cNvSpPr/>
          <p:nvPr/>
        </p:nvSpPr>
        <p:spPr>
          <a:xfrm>
            <a:off x="3039377" y="2843718"/>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2">
            <a:extLst>
              <a:ext uri="{FF2B5EF4-FFF2-40B4-BE49-F238E27FC236}">
                <a16:creationId xmlns:a16="http://schemas.microsoft.com/office/drawing/2014/main" id="{ECCB8217-E3C9-05A4-7279-67E2BE5A2A4A}"/>
              </a:ext>
            </a:extLst>
          </p:cNvPr>
          <p:cNvSpPr txBox="1"/>
          <p:nvPr/>
        </p:nvSpPr>
        <p:spPr>
          <a:xfrm>
            <a:off x="3269157" y="4502112"/>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data</a:t>
            </a:r>
          </a:p>
        </p:txBody>
      </p:sp>
      <p:sp>
        <p:nvSpPr>
          <p:cNvPr id="23" name="textbox3">
            <a:extLst>
              <a:ext uri="{FF2B5EF4-FFF2-40B4-BE49-F238E27FC236}">
                <a16:creationId xmlns:a16="http://schemas.microsoft.com/office/drawing/2014/main" id="{7715D222-6BC2-CC85-8A34-CDD7B92B8006}"/>
              </a:ext>
            </a:extLst>
          </p:cNvPr>
          <p:cNvSpPr txBox="1"/>
          <p:nvPr/>
        </p:nvSpPr>
        <p:spPr>
          <a:xfrm>
            <a:off x="6205766" y="4502112"/>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analysis</a:t>
            </a:r>
          </a:p>
        </p:txBody>
      </p:sp>
      <p:sp>
        <p:nvSpPr>
          <p:cNvPr id="24" name="TextBox 23">
            <a:extLst>
              <a:ext uri="{FF2B5EF4-FFF2-40B4-BE49-F238E27FC236}">
                <a16:creationId xmlns:a16="http://schemas.microsoft.com/office/drawing/2014/main" id="{C86A10C4-F854-0387-DFD2-970D83283A41}"/>
              </a:ext>
            </a:extLst>
          </p:cNvPr>
          <p:cNvSpPr txBox="1"/>
          <p:nvPr/>
        </p:nvSpPr>
        <p:spPr>
          <a:xfrm>
            <a:off x="9075007" y="4502112"/>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HHFA indicators</a:t>
            </a:r>
          </a:p>
        </p:txBody>
      </p:sp>
      <p:sp>
        <p:nvSpPr>
          <p:cNvPr id="25" name="Arrow: Right 24">
            <a:extLst>
              <a:ext uri="{FF2B5EF4-FFF2-40B4-BE49-F238E27FC236}">
                <a16:creationId xmlns:a16="http://schemas.microsoft.com/office/drawing/2014/main" id="{F12641D5-786F-AACD-9D52-056A9E9CA5A3}"/>
              </a:ext>
            </a:extLst>
          </p:cNvPr>
          <p:cNvSpPr/>
          <p:nvPr/>
        </p:nvSpPr>
        <p:spPr>
          <a:xfrm>
            <a:off x="5933435" y="2843718"/>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7745EF9E-27BC-2BB8-D1DC-6241C5EB55DA}"/>
              </a:ext>
            </a:extLst>
          </p:cNvPr>
          <p:cNvSpPr/>
          <p:nvPr/>
        </p:nvSpPr>
        <p:spPr>
          <a:xfrm>
            <a:off x="8827493" y="2813171"/>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A302F4EA-D995-47EA-8E43-0230AD227609}"/>
              </a:ext>
            </a:extLst>
          </p:cNvPr>
          <p:cNvGrpSpPr/>
          <p:nvPr/>
        </p:nvGrpSpPr>
        <p:grpSpPr>
          <a:xfrm>
            <a:off x="6330784" y="1816007"/>
            <a:ext cx="2399666" cy="2399666"/>
            <a:chOff x="6323689" y="1816007"/>
            <a:chExt cx="2399666" cy="2399666"/>
          </a:xfrm>
        </p:grpSpPr>
        <p:sp>
          <p:nvSpPr>
            <p:cNvPr id="13" name="circle">
              <a:extLst>
                <a:ext uri="{FF2B5EF4-FFF2-40B4-BE49-F238E27FC236}">
                  <a16:creationId xmlns:a16="http://schemas.microsoft.com/office/drawing/2014/main" id="{F2717C5F-F8AC-CF26-F486-066BCA046BE4}"/>
                </a:ext>
              </a:extLst>
            </p:cNvPr>
            <p:cNvSpPr/>
            <p:nvPr/>
          </p:nvSpPr>
          <p:spPr>
            <a:xfrm>
              <a:off x="6323689"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record review">
              <a:extLst>
                <a:ext uri="{FF2B5EF4-FFF2-40B4-BE49-F238E27FC236}">
                  <a16:creationId xmlns:a16="http://schemas.microsoft.com/office/drawing/2014/main" id="{35F373E6-5562-B11B-68FA-ED7CC2CAA71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96730" y="2083199"/>
              <a:ext cx="1853584" cy="1865282"/>
            </a:xfrm>
            <a:prstGeom prst="rect">
              <a:avLst/>
            </a:prstGeom>
          </p:spPr>
        </p:pic>
      </p:grpSp>
      <p:grpSp>
        <p:nvGrpSpPr>
          <p:cNvPr id="32" name="Group 31">
            <a:extLst>
              <a:ext uri="{FF2B5EF4-FFF2-40B4-BE49-F238E27FC236}">
                <a16:creationId xmlns:a16="http://schemas.microsoft.com/office/drawing/2014/main" id="{C1483A97-910B-B4EC-D3E8-D78B78C847ED}"/>
              </a:ext>
            </a:extLst>
          </p:cNvPr>
          <p:cNvGrpSpPr/>
          <p:nvPr/>
        </p:nvGrpSpPr>
        <p:grpSpPr>
          <a:xfrm>
            <a:off x="9224845" y="1816007"/>
            <a:ext cx="2399666" cy="2399666"/>
            <a:chOff x="9224846" y="1816007"/>
            <a:chExt cx="2399666" cy="2399666"/>
          </a:xfrm>
        </p:grpSpPr>
        <p:sp>
          <p:nvSpPr>
            <p:cNvPr id="16" name="circle">
              <a:extLst>
                <a:ext uri="{FF2B5EF4-FFF2-40B4-BE49-F238E27FC236}">
                  <a16:creationId xmlns:a16="http://schemas.microsoft.com/office/drawing/2014/main" id="{3620CACE-19ED-B7AD-9124-EEEDD84573A4}"/>
                </a:ext>
              </a:extLst>
            </p:cNvPr>
            <p:cNvSpPr/>
            <p:nvPr/>
          </p:nvSpPr>
          <p:spPr>
            <a:xfrm>
              <a:off x="9224846"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EE3CF370-F56B-FB76-231C-26A943C8F85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578495" y="2169589"/>
              <a:ext cx="1692368" cy="1692503"/>
            </a:xfrm>
            <a:prstGeom prst="rect">
              <a:avLst/>
            </a:prstGeom>
          </p:spPr>
        </p:pic>
      </p:grpSp>
    </p:spTree>
    <p:custDataLst>
      <p:tags r:id="rId1"/>
    </p:custDataLst>
    <p:extLst>
      <p:ext uri="{BB962C8B-B14F-4D97-AF65-F5344CB8AC3E}">
        <p14:creationId xmlns:p14="http://schemas.microsoft.com/office/powerpoint/2010/main" val="35684638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90"/>
                                          </p:val>
                                        </p:tav>
                                        <p:tav tm="100000">
                                          <p:val>
                                            <p:fltVal val="0"/>
                                          </p:val>
                                        </p:tav>
                                      </p:tavLst>
                                    </p:anim>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 calcmode="lin" valueType="num">
                                      <p:cBhvr>
                                        <p:cTn id="41" dur="500" fill="hold"/>
                                        <p:tgtEl>
                                          <p:spTgt spid="33"/>
                                        </p:tgtEl>
                                        <p:attrNameLst>
                                          <p:attrName>style.rotation</p:attrName>
                                        </p:attrNameLst>
                                      </p:cBhvr>
                                      <p:tavLst>
                                        <p:tav tm="0">
                                          <p:val>
                                            <p:fltVal val="90"/>
                                          </p:val>
                                        </p:tav>
                                        <p:tav tm="100000">
                                          <p:val>
                                            <p:fltVal val="0"/>
                                          </p:val>
                                        </p:tav>
                                      </p:tavLst>
                                    </p:anim>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 calcmode="lin" valueType="num">
                                      <p:cBhvr>
                                        <p:cTn id="57" dur="500" fill="hold"/>
                                        <p:tgtEl>
                                          <p:spTgt spid="32"/>
                                        </p:tgtEl>
                                        <p:attrNameLst>
                                          <p:attrName>style.rotation</p:attrName>
                                        </p:attrNameLst>
                                      </p:cBhvr>
                                      <p:tavLst>
                                        <p:tav tm="0">
                                          <p:val>
                                            <p:fltVal val="90"/>
                                          </p:val>
                                        </p:tav>
                                        <p:tav tm="100000">
                                          <p:val>
                                            <p:fltVal val="0"/>
                                          </p:val>
                                        </p:tav>
                                      </p:tavLst>
                                    </p:anim>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22" grpId="0"/>
      <p:bldP spid="23" grpId="0"/>
      <p:bldP spid="24" grpId="0"/>
      <p:bldP spid="25"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6831385" cy="611122"/>
            <a:chOff x="-1235" y="-815"/>
            <a:chExt cx="683138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6096000" cy="584775"/>
            </a:xfrm>
            <a:prstGeom prst="rect">
              <a:avLst/>
            </a:prstGeom>
            <a:noFill/>
          </p:spPr>
          <p:txBody>
            <a:bodyPr wrap="square">
              <a:spAutoFit/>
            </a:bodyPr>
            <a:lstStyle/>
            <a:p>
              <a:r>
                <a:rPr lang="en-GB" sz="3200" dirty="0">
                  <a:solidFill>
                    <a:srgbClr val="595959"/>
                  </a:solidFill>
                </a:rPr>
                <a:t>HHFA Indicators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3" name="TextBox 102">
            <a:extLst>
              <a:ext uri="{FF2B5EF4-FFF2-40B4-BE49-F238E27FC236}">
                <a16:creationId xmlns:a16="http://schemas.microsoft.com/office/drawing/2014/main" id="{18FC9205-266D-4368-A5C6-23EA00C91055}"/>
              </a:ext>
            </a:extLst>
          </p:cNvPr>
          <p:cNvSpPr txBox="1"/>
          <p:nvPr/>
        </p:nvSpPr>
        <p:spPr>
          <a:xfrm>
            <a:off x="5946276" y="2169041"/>
            <a:ext cx="590824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Most HHFA indicators are percentages:</a:t>
            </a:r>
          </a:p>
        </p:txBody>
      </p:sp>
      <p:sp>
        <p:nvSpPr>
          <p:cNvPr id="110" name="bulletText2">
            <a:extLst>
              <a:ext uri="{FF2B5EF4-FFF2-40B4-BE49-F238E27FC236}">
                <a16:creationId xmlns:a16="http://schemas.microsoft.com/office/drawing/2014/main" id="{922E60FC-E97A-484C-84D6-C7BA7283DD07}"/>
              </a:ext>
            </a:extLst>
          </p:cNvPr>
          <p:cNvSpPr txBox="1"/>
          <p:nvPr/>
        </p:nvSpPr>
        <p:spPr>
          <a:xfrm>
            <a:off x="6738479" y="2873407"/>
            <a:ext cx="499274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 facilities offering a particular service</a:t>
            </a:r>
          </a:p>
        </p:txBody>
      </p:sp>
      <p:sp>
        <p:nvSpPr>
          <p:cNvPr id="111" name="bulletText3">
            <a:extLst>
              <a:ext uri="{FF2B5EF4-FFF2-40B4-BE49-F238E27FC236}">
                <a16:creationId xmlns:a16="http://schemas.microsoft.com/office/drawing/2014/main" id="{367A95D4-C6E6-4939-8725-BB44A1769A81}"/>
              </a:ext>
            </a:extLst>
          </p:cNvPr>
          <p:cNvSpPr txBox="1"/>
          <p:nvPr/>
        </p:nvSpPr>
        <p:spPr>
          <a:xfrm>
            <a:off x="6738479" y="3853907"/>
            <a:ext cx="494981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 facilities with a particular item in place</a:t>
            </a:r>
            <a:endParaRPr lang="en-GB" sz="2400" b="1" dirty="0">
              <a:solidFill>
                <a:schemeClr val="tx1">
                  <a:lumMod val="65000"/>
                  <a:lumOff val="35000"/>
                </a:schemeClr>
              </a:solidFill>
            </a:endParaRPr>
          </a:p>
        </p:txBody>
      </p:sp>
      <p:pic>
        <p:nvPicPr>
          <p:cNvPr id="112" name="bullet2">
            <a:extLst>
              <a:ext uri="{FF2B5EF4-FFF2-40B4-BE49-F238E27FC236}">
                <a16:creationId xmlns:a16="http://schemas.microsoft.com/office/drawing/2014/main" id="{F5B5ECB1-0389-4534-B7CB-778159355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449" y="3017008"/>
            <a:ext cx="117692" cy="122400"/>
          </a:xfrm>
          <a:prstGeom prst="rect">
            <a:avLst/>
          </a:prstGeom>
        </p:spPr>
      </p:pic>
      <p:pic>
        <p:nvPicPr>
          <p:cNvPr id="113" name="bullet3">
            <a:extLst>
              <a:ext uri="{FF2B5EF4-FFF2-40B4-BE49-F238E27FC236}">
                <a16:creationId xmlns:a16="http://schemas.microsoft.com/office/drawing/2014/main" id="{78EBE40C-A1C9-4729-BD50-7E0F99CBDE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019" y="3969107"/>
            <a:ext cx="117692" cy="122400"/>
          </a:xfrm>
          <a:prstGeom prst="rect">
            <a:avLst/>
          </a:prstGeom>
        </p:spPr>
      </p:pic>
      <p:pic>
        <p:nvPicPr>
          <p:cNvPr id="17" name="Picture 16">
            <a:extLst>
              <a:ext uri="{FF2B5EF4-FFF2-40B4-BE49-F238E27FC236}">
                <a16:creationId xmlns:a16="http://schemas.microsoft.com/office/drawing/2014/main" id="{512B72D1-FFC2-F864-549C-8DEF5A761A5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86521" y="1627404"/>
            <a:ext cx="3648199" cy="3648490"/>
          </a:xfrm>
          <a:prstGeom prst="rect">
            <a:avLst/>
          </a:prstGeom>
        </p:spPr>
      </p:pic>
      <p:pic>
        <p:nvPicPr>
          <p:cNvPr id="36" name="Picture 35">
            <a:extLst>
              <a:ext uri="{FF2B5EF4-FFF2-40B4-BE49-F238E27FC236}">
                <a16:creationId xmlns:a16="http://schemas.microsoft.com/office/drawing/2014/main" id="{50105FFB-306B-8E67-776E-9006001CFE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7956" y="2963094"/>
            <a:ext cx="769309" cy="465906"/>
          </a:xfrm>
          <a:prstGeom prst="rect">
            <a:avLst/>
          </a:prstGeom>
        </p:spPr>
      </p:pic>
      <p:pic>
        <p:nvPicPr>
          <p:cNvPr id="38" name="Picture 37">
            <a:extLst>
              <a:ext uri="{FF2B5EF4-FFF2-40B4-BE49-F238E27FC236}">
                <a16:creationId xmlns:a16="http://schemas.microsoft.com/office/drawing/2014/main" id="{3FF57AA8-0E03-042B-A7EB-27EB88B81E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1456" y="2134477"/>
            <a:ext cx="769309" cy="465906"/>
          </a:xfrm>
          <a:prstGeom prst="rect">
            <a:avLst/>
          </a:prstGeom>
        </p:spPr>
      </p:pic>
      <p:pic>
        <p:nvPicPr>
          <p:cNvPr id="98" name="Picture 97">
            <a:extLst>
              <a:ext uri="{FF2B5EF4-FFF2-40B4-BE49-F238E27FC236}">
                <a16:creationId xmlns:a16="http://schemas.microsoft.com/office/drawing/2014/main" id="{139C06CB-DC18-C570-7CCF-0CBE29978B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5965" y="3838614"/>
            <a:ext cx="769309" cy="465906"/>
          </a:xfrm>
          <a:prstGeom prst="rect">
            <a:avLst/>
          </a:prstGeom>
        </p:spPr>
      </p:pic>
    </p:spTree>
    <p:custDataLst>
      <p:tags r:id="rId1"/>
    </p:custDataLst>
    <p:extLst>
      <p:ext uri="{BB962C8B-B14F-4D97-AF65-F5344CB8AC3E}">
        <p14:creationId xmlns:p14="http://schemas.microsoft.com/office/powerpoint/2010/main" val="30764147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 calcmode="lin" valueType="num">
                                      <p:cBhvr>
                                        <p:cTn id="12" dur="500" fill="hold"/>
                                        <p:tgtEl>
                                          <p:spTgt spid="112"/>
                                        </p:tgtEl>
                                        <p:attrNameLst>
                                          <p:attrName>ppt_w</p:attrName>
                                        </p:attrNameLst>
                                      </p:cBhvr>
                                      <p:tavLst>
                                        <p:tav tm="0">
                                          <p:val>
                                            <p:fltVal val="0"/>
                                          </p:val>
                                        </p:tav>
                                        <p:tav tm="100000">
                                          <p:val>
                                            <p:strVal val="#ppt_w"/>
                                          </p:val>
                                        </p:tav>
                                      </p:tavLst>
                                    </p:anim>
                                    <p:anim calcmode="lin" valueType="num">
                                      <p:cBhvr>
                                        <p:cTn id="13" dur="500" fill="hold"/>
                                        <p:tgtEl>
                                          <p:spTgt spid="112"/>
                                        </p:tgtEl>
                                        <p:attrNameLst>
                                          <p:attrName>ppt_h</p:attrName>
                                        </p:attrNameLst>
                                      </p:cBhvr>
                                      <p:tavLst>
                                        <p:tav tm="0">
                                          <p:val>
                                            <p:fltVal val="0"/>
                                          </p:val>
                                        </p:tav>
                                        <p:tav tm="100000">
                                          <p:val>
                                            <p:strVal val="#ppt_h"/>
                                          </p:val>
                                        </p:tav>
                                      </p:tavLst>
                                    </p:anim>
                                    <p:anim calcmode="lin" valueType="num">
                                      <p:cBhvr>
                                        <p:cTn id="14" dur="500" fill="hold"/>
                                        <p:tgtEl>
                                          <p:spTgt spid="112"/>
                                        </p:tgtEl>
                                        <p:attrNameLst>
                                          <p:attrName>style.rotation</p:attrName>
                                        </p:attrNameLst>
                                      </p:cBhvr>
                                      <p:tavLst>
                                        <p:tav tm="0">
                                          <p:val>
                                            <p:fltVal val="90"/>
                                          </p:val>
                                        </p:tav>
                                        <p:tav tm="100000">
                                          <p:val>
                                            <p:fltVal val="0"/>
                                          </p:val>
                                        </p:tav>
                                      </p:tavLst>
                                    </p:anim>
                                    <p:animEffect transition="in" filter="fade">
                                      <p:cBhvr>
                                        <p:cTn id="15" dur="500"/>
                                        <p:tgtEl>
                                          <p:spTgt spid="11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13"/>
                                        </p:tgtEl>
                                        <p:attrNameLst>
                                          <p:attrName>style.visibility</p:attrName>
                                        </p:attrNameLst>
                                      </p:cBhvr>
                                      <p:to>
                                        <p:strVal val="visible"/>
                                      </p:to>
                                    </p:set>
                                    <p:anim calcmode="lin" valueType="num">
                                      <p:cBhvr>
                                        <p:cTn id="30" dur="500" fill="hold"/>
                                        <p:tgtEl>
                                          <p:spTgt spid="113"/>
                                        </p:tgtEl>
                                        <p:attrNameLst>
                                          <p:attrName>ppt_w</p:attrName>
                                        </p:attrNameLst>
                                      </p:cBhvr>
                                      <p:tavLst>
                                        <p:tav tm="0">
                                          <p:val>
                                            <p:fltVal val="0"/>
                                          </p:val>
                                        </p:tav>
                                        <p:tav tm="100000">
                                          <p:val>
                                            <p:strVal val="#ppt_w"/>
                                          </p:val>
                                        </p:tav>
                                      </p:tavLst>
                                    </p:anim>
                                    <p:anim calcmode="lin" valueType="num">
                                      <p:cBhvr>
                                        <p:cTn id="31" dur="500" fill="hold"/>
                                        <p:tgtEl>
                                          <p:spTgt spid="113"/>
                                        </p:tgtEl>
                                        <p:attrNameLst>
                                          <p:attrName>ppt_h</p:attrName>
                                        </p:attrNameLst>
                                      </p:cBhvr>
                                      <p:tavLst>
                                        <p:tav tm="0">
                                          <p:val>
                                            <p:fltVal val="0"/>
                                          </p:val>
                                        </p:tav>
                                        <p:tav tm="100000">
                                          <p:val>
                                            <p:strVal val="#ppt_h"/>
                                          </p:val>
                                        </p:tav>
                                      </p:tavLst>
                                    </p:anim>
                                    <p:anim calcmode="lin" valueType="num">
                                      <p:cBhvr>
                                        <p:cTn id="32" dur="500" fill="hold"/>
                                        <p:tgtEl>
                                          <p:spTgt spid="113"/>
                                        </p:tgtEl>
                                        <p:attrNameLst>
                                          <p:attrName>style.rotation</p:attrName>
                                        </p:attrNameLst>
                                      </p:cBhvr>
                                      <p:tavLst>
                                        <p:tav tm="0">
                                          <p:val>
                                            <p:fltVal val="90"/>
                                          </p:val>
                                        </p:tav>
                                        <p:tav tm="100000">
                                          <p:val>
                                            <p:fltVal val="0"/>
                                          </p:val>
                                        </p:tav>
                                      </p:tavLst>
                                    </p:anim>
                                    <p:animEffect transition="in" filter="fade">
                                      <p:cBhvr>
                                        <p:cTn id="33" dur="500"/>
                                        <p:tgtEl>
                                          <p:spTgt spid="113"/>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10" grpId="0"/>
      <p:bldP spid="1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6831385" cy="611122"/>
            <a:chOff x="-1235" y="-815"/>
            <a:chExt cx="6831385"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6096000" cy="584775"/>
            </a:xfrm>
            <a:prstGeom prst="rect">
              <a:avLst/>
            </a:prstGeom>
            <a:noFill/>
          </p:spPr>
          <p:txBody>
            <a:bodyPr wrap="square">
              <a:spAutoFit/>
            </a:bodyPr>
            <a:lstStyle/>
            <a:p>
              <a:pPr algn="l"/>
              <a:r>
                <a:rPr lang="en-GB" sz="3200" dirty="0">
                  <a:solidFill>
                    <a:srgbClr val="595959"/>
                  </a:solidFill>
                </a:rPr>
                <a:t>HHFA Indices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9" name="sampleCircle1">
            <a:extLst>
              <a:ext uri="{FF2B5EF4-FFF2-40B4-BE49-F238E27FC236}">
                <a16:creationId xmlns:a16="http://schemas.microsoft.com/office/drawing/2014/main" id="{53EFB8CB-2A60-4A67-A5B4-DEB2DAF03DAC}"/>
              </a:ext>
            </a:extLst>
          </p:cNvPr>
          <p:cNvSpPr/>
          <p:nvPr/>
        </p:nvSpPr>
        <p:spPr>
          <a:xfrm>
            <a:off x="1522338" y="1915918"/>
            <a:ext cx="1972433" cy="1928469"/>
          </a:xfrm>
          <a:prstGeom prst="ellipse">
            <a:avLst/>
          </a:prstGeom>
          <a:solidFill>
            <a:srgbClr val="F5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a:t>
            </a:r>
          </a:p>
        </p:txBody>
      </p:sp>
      <p:sp>
        <p:nvSpPr>
          <p:cNvPr id="19" name="sampleCircle2">
            <a:extLst>
              <a:ext uri="{FF2B5EF4-FFF2-40B4-BE49-F238E27FC236}">
                <a16:creationId xmlns:a16="http://schemas.microsoft.com/office/drawing/2014/main" id="{7A1260E9-07E4-4627-9D73-45B8B5AEA191}"/>
              </a:ext>
            </a:extLst>
          </p:cNvPr>
          <p:cNvSpPr/>
          <p:nvPr/>
        </p:nvSpPr>
        <p:spPr>
          <a:xfrm>
            <a:off x="3668947" y="1915918"/>
            <a:ext cx="1972433" cy="1928469"/>
          </a:xfrm>
          <a:prstGeom prst="ellipse">
            <a:avLst/>
          </a:prstGeom>
          <a:solidFill>
            <a:srgbClr val="F5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a:t>
            </a:r>
          </a:p>
        </p:txBody>
      </p:sp>
      <p:sp>
        <p:nvSpPr>
          <p:cNvPr id="29" name="sampleCircle1">
            <a:extLst>
              <a:ext uri="{FF2B5EF4-FFF2-40B4-BE49-F238E27FC236}">
                <a16:creationId xmlns:a16="http://schemas.microsoft.com/office/drawing/2014/main" id="{3D251148-8FE8-41D6-8143-A67C745EA13A}"/>
              </a:ext>
            </a:extLst>
          </p:cNvPr>
          <p:cNvSpPr/>
          <p:nvPr/>
        </p:nvSpPr>
        <p:spPr>
          <a:xfrm>
            <a:off x="2595642" y="3715018"/>
            <a:ext cx="1972433" cy="1928469"/>
          </a:xfrm>
          <a:prstGeom prst="ellipse">
            <a:avLst/>
          </a:prstGeom>
          <a:solidFill>
            <a:srgbClr val="F59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4000" dirty="0">
                <a:solidFill>
                  <a:prstClr val="white"/>
                </a:solidFill>
              </a:rPr>
              <a:t>%</a:t>
            </a:r>
          </a:p>
        </p:txBody>
      </p:sp>
      <p:sp>
        <p:nvSpPr>
          <p:cNvPr id="39" name="Arrow: Right 38">
            <a:extLst>
              <a:ext uri="{FF2B5EF4-FFF2-40B4-BE49-F238E27FC236}">
                <a16:creationId xmlns:a16="http://schemas.microsoft.com/office/drawing/2014/main" id="{BC6F34A1-FD45-4740-A93B-577898D89412}"/>
              </a:ext>
            </a:extLst>
          </p:cNvPr>
          <p:cNvSpPr/>
          <p:nvPr/>
        </p:nvSpPr>
        <p:spPr>
          <a:xfrm>
            <a:off x="6498773" y="3128057"/>
            <a:ext cx="915904" cy="1173920"/>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sampleCircle2">
            <a:extLst>
              <a:ext uri="{FF2B5EF4-FFF2-40B4-BE49-F238E27FC236}">
                <a16:creationId xmlns:a16="http://schemas.microsoft.com/office/drawing/2014/main" id="{FDB8CF2D-2F66-45F0-A511-561CE1FB5877}"/>
              </a:ext>
            </a:extLst>
          </p:cNvPr>
          <p:cNvSpPr/>
          <p:nvPr/>
        </p:nvSpPr>
        <p:spPr>
          <a:xfrm>
            <a:off x="8284489" y="2750783"/>
            <a:ext cx="1972433" cy="192846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595959"/>
                </a:solidFill>
              </a:rPr>
              <a:t>index</a:t>
            </a:r>
          </a:p>
        </p:txBody>
      </p:sp>
    </p:spTree>
    <p:custDataLst>
      <p:tags r:id="rId1"/>
    </p:custDataLst>
    <p:extLst>
      <p:ext uri="{BB962C8B-B14F-4D97-AF65-F5344CB8AC3E}">
        <p14:creationId xmlns:p14="http://schemas.microsoft.com/office/powerpoint/2010/main" val="14122600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9" grpId="0" animBg="1"/>
      <p:bldP spid="39"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194371" cy="611122"/>
            <a:chOff x="-1235" y="-815"/>
            <a:chExt cx="11194371"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458987" cy="584775"/>
            </a:xfrm>
            <a:prstGeom prst="rect">
              <a:avLst/>
            </a:prstGeom>
            <a:noFill/>
          </p:spPr>
          <p:txBody>
            <a:bodyPr wrap="square">
              <a:spAutoFit/>
            </a:bodyPr>
            <a:lstStyle/>
            <a:p>
              <a:r>
                <a:rPr lang="en-GB" sz="3200" dirty="0">
                  <a:solidFill>
                    <a:srgbClr val="595959"/>
                  </a:solidFill>
                </a:rPr>
                <a:t>What kind of information CAN the HHFA provide?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 name="Sentence stem">
            <a:extLst>
              <a:ext uri="{FF2B5EF4-FFF2-40B4-BE49-F238E27FC236}">
                <a16:creationId xmlns:a16="http://schemas.microsoft.com/office/drawing/2014/main" id="{9B8B13F0-EAFC-18B3-EC32-A13AD2CC32D3}"/>
              </a:ext>
            </a:extLst>
          </p:cNvPr>
          <p:cNvSpPr txBox="1"/>
          <p:nvPr/>
        </p:nvSpPr>
        <p:spPr>
          <a:xfrm>
            <a:off x="734150" y="1053006"/>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Examples of indicators are:</a:t>
            </a:r>
          </a:p>
        </p:txBody>
      </p:sp>
      <p:sp>
        <p:nvSpPr>
          <p:cNvPr id="22" name="grid1">
            <a:extLst>
              <a:ext uri="{FF2B5EF4-FFF2-40B4-BE49-F238E27FC236}">
                <a16:creationId xmlns:a16="http://schemas.microsoft.com/office/drawing/2014/main" id="{9FCCBEF7-9600-EAA8-CE2F-13F3A5D9ACB7}"/>
              </a:ext>
            </a:extLst>
          </p:cNvPr>
          <p:cNvSpPr txBox="1"/>
          <p:nvPr/>
        </p:nvSpPr>
        <p:spPr>
          <a:xfrm>
            <a:off x="4114800" y="1759097"/>
            <a:ext cx="7696200" cy="900000"/>
          </a:xfrm>
          <a:prstGeom prst="rect">
            <a:avLst/>
          </a:prstGeom>
          <a:solidFill>
            <a:srgbClr val="C7DDF1"/>
          </a:solidFill>
        </p:spPr>
        <p:txBody>
          <a:bodyPr vert="horz" wrap="square" lIns="39600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 facilities offering malaria services</a:t>
            </a:r>
          </a:p>
        </p:txBody>
      </p:sp>
      <p:sp>
        <p:nvSpPr>
          <p:cNvPr id="7" name="TextBox 6">
            <a:extLst>
              <a:ext uri="{FF2B5EF4-FFF2-40B4-BE49-F238E27FC236}">
                <a16:creationId xmlns:a16="http://schemas.microsoft.com/office/drawing/2014/main" id="{5771DAD9-87D9-8550-BA9C-EE7F10CD4BCD}"/>
              </a:ext>
            </a:extLst>
          </p:cNvPr>
          <p:cNvSpPr txBox="1"/>
          <p:nvPr/>
        </p:nvSpPr>
        <p:spPr>
          <a:xfrm>
            <a:off x="4630246" y="1943618"/>
            <a:ext cx="610742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endParaRPr lang="en-GB" sz="2400" dirty="0">
              <a:solidFill>
                <a:schemeClr val="tx1">
                  <a:lumMod val="65000"/>
                  <a:lumOff val="35000"/>
                </a:schemeClr>
              </a:solidFill>
            </a:endParaRPr>
          </a:p>
        </p:txBody>
      </p:sp>
      <p:sp>
        <p:nvSpPr>
          <p:cNvPr id="18" name="grid1">
            <a:extLst>
              <a:ext uri="{FF2B5EF4-FFF2-40B4-BE49-F238E27FC236}">
                <a16:creationId xmlns:a16="http://schemas.microsoft.com/office/drawing/2014/main" id="{EBC6C2FB-5448-E63C-0BE4-E56DC09A0E97}"/>
              </a:ext>
            </a:extLst>
          </p:cNvPr>
          <p:cNvSpPr txBox="1"/>
          <p:nvPr/>
        </p:nvSpPr>
        <p:spPr>
          <a:xfrm>
            <a:off x="4114800" y="2710823"/>
            <a:ext cx="7696200" cy="900000"/>
          </a:xfrm>
          <a:prstGeom prst="rect">
            <a:avLst/>
          </a:prstGeom>
          <a:solidFill>
            <a:srgbClr val="C7DDF1"/>
          </a:solidFill>
        </p:spPr>
        <p:txBody>
          <a:bodyPr vert="horz" wrap="square" lIns="39600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 facilities with electricity</a:t>
            </a:r>
          </a:p>
        </p:txBody>
      </p:sp>
      <p:sp>
        <p:nvSpPr>
          <p:cNvPr id="15" name="grid1">
            <a:extLst>
              <a:ext uri="{FF2B5EF4-FFF2-40B4-BE49-F238E27FC236}">
                <a16:creationId xmlns:a16="http://schemas.microsoft.com/office/drawing/2014/main" id="{5B2EA909-D054-69DE-623B-FA6D0BBECA98}"/>
              </a:ext>
            </a:extLst>
          </p:cNvPr>
          <p:cNvSpPr txBox="1"/>
          <p:nvPr/>
        </p:nvSpPr>
        <p:spPr>
          <a:xfrm>
            <a:off x="4114800" y="3662549"/>
            <a:ext cx="7696201" cy="900000"/>
          </a:xfrm>
          <a:prstGeom prst="rect">
            <a:avLst/>
          </a:prstGeom>
          <a:solidFill>
            <a:srgbClr val="C7DDF1"/>
          </a:solidFill>
        </p:spPr>
        <p:txBody>
          <a:bodyPr vert="horz" wrap="square" lIns="39600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 facilities offering malaria services with 1st line antimalarials in stock</a:t>
            </a:r>
          </a:p>
        </p:txBody>
      </p:sp>
      <p:sp>
        <p:nvSpPr>
          <p:cNvPr id="23" name="grid1">
            <a:extLst>
              <a:ext uri="{FF2B5EF4-FFF2-40B4-BE49-F238E27FC236}">
                <a16:creationId xmlns:a16="http://schemas.microsoft.com/office/drawing/2014/main" id="{0867C285-6E3E-6103-6DCC-FC0182F17FD3}"/>
              </a:ext>
            </a:extLst>
          </p:cNvPr>
          <p:cNvSpPr txBox="1"/>
          <p:nvPr/>
        </p:nvSpPr>
        <p:spPr>
          <a:xfrm>
            <a:off x="4114799" y="4612000"/>
            <a:ext cx="7696200" cy="900000"/>
          </a:xfrm>
          <a:prstGeom prst="rect">
            <a:avLst/>
          </a:prstGeom>
          <a:solidFill>
            <a:srgbClr val="C7DDF1"/>
          </a:solidFill>
        </p:spPr>
        <p:txBody>
          <a:bodyPr vert="horz" wrap="square" lIns="39600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 ANC clients that received screening for syphilis during ANC</a:t>
            </a:r>
          </a:p>
        </p:txBody>
      </p:sp>
      <p:sp>
        <p:nvSpPr>
          <p:cNvPr id="24" name="grid1">
            <a:extLst>
              <a:ext uri="{FF2B5EF4-FFF2-40B4-BE49-F238E27FC236}">
                <a16:creationId xmlns:a16="http://schemas.microsoft.com/office/drawing/2014/main" id="{649B406B-91F1-54BC-76D9-BD4B75546746}"/>
              </a:ext>
            </a:extLst>
          </p:cNvPr>
          <p:cNvSpPr txBox="1"/>
          <p:nvPr/>
        </p:nvSpPr>
        <p:spPr>
          <a:xfrm>
            <a:off x="4114799" y="5566000"/>
            <a:ext cx="7696201" cy="900000"/>
          </a:xfrm>
          <a:prstGeom prst="rect">
            <a:avLst/>
          </a:prstGeom>
          <a:solidFill>
            <a:srgbClr val="C7DDF1"/>
          </a:solidFill>
        </p:spPr>
        <p:txBody>
          <a:bodyPr vert="horz" wrap="square" lIns="39600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a:solidFill>
                  <a:schemeClr val="tx1">
                    <a:lumMod val="65000"/>
                    <a:lumOff val="35000"/>
                  </a:schemeClr>
                </a:solidFill>
              </a:rPr>
              <a:t>% </a:t>
            </a:r>
            <a:r>
              <a:rPr lang="en-GB" sz="2400" dirty="0">
                <a:solidFill>
                  <a:schemeClr val="tx1">
                    <a:lumMod val="65000"/>
                    <a:lumOff val="35000"/>
                  </a:schemeClr>
                </a:solidFill>
              </a:rPr>
              <a:t>facilities with a management committee that met in the last 3 months</a:t>
            </a:r>
          </a:p>
        </p:txBody>
      </p:sp>
      <p:sp>
        <p:nvSpPr>
          <p:cNvPr id="52" name="Arrow: Pentagon 51">
            <a:extLst>
              <a:ext uri="{FF2B5EF4-FFF2-40B4-BE49-F238E27FC236}">
                <a16:creationId xmlns:a16="http://schemas.microsoft.com/office/drawing/2014/main" id="{6A420C07-5637-5427-6930-64E360CCB1E2}"/>
              </a:ext>
            </a:extLst>
          </p:cNvPr>
          <p:cNvSpPr/>
          <p:nvPr/>
        </p:nvSpPr>
        <p:spPr>
          <a:xfrm>
            <a:off x="381000" y="1756080"/>
            <a:ext cx="3943349" cy="900000"/>
          </a:xfrm>
          <a:prstGeom prst="homePlate">
            <a:avLst>
              <a:gd name="adj" fmla="val 20607"/>
            </a:avLst>
          </a:prstGeom>
          <a:solidFill>
            <a:srgbClr val="9955A7"/>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r>
              <a:rPr lang="en-GB" sz="2400" dirty="0"/>
              <a:t>Availability</a:t>
            </a:r>
          </a:p>
        </p:txBody>
      </p:sp>
      <p:sp>
        <p:nvSpPr>
          <p:cNvPr id="54" name="Arrow: Pentagon 53">
            <a:extLst>
              <a:ext uri="{FF2B5EF4-FFF2-40B4-BE49-F238E27FC236}">
                <a16:creationId xmlns:a16="http://schemas.microsoft.com/office/drawing/2014/main" id="{9D5AE6C9-C311-3877-7204-9BD0E8A4ABFE}"/>
              </a:ext>
            </a:extLst>
          </p:cNvPr>
          <p:cNvSpPr/>
          <p:nvPr/>
        </p:nvSpPr>
        <p:spPr>
          <a:xfrm>
            <a:off x="380999" y="2711200"/>
            <a:ext cx="3943349" cy="900000"/>
          </a:xfrm>
          <a:prstGeom prst="homePlate">
            <a:avLst>
              <a:gd name="adj" fmla="val 20607"/>
            </a:avLst>
          </a:prstGeom>
          <a:solidFill>
            <a:srgbClr val="F59AAE"/>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r>
              <a:rPr lang="en-GB" sz="2400" dirty="0"/>
              <a:t>Readiness: General</a:t>
            </a:r>
          </a:p>
        </p:txBody>
      </p:sp>
      <p:sp>
        <p:nvSpPr>
          <p:cNvPr id="56" name="Arrow: Pentagon 55">
            <a:extLst>
              <a:ext uri="{FF2B5EF4-FFF2-40B4-BE49-F238E27FC236}">
                <a16:creationId xmlns:a16="http://schemas.microsoft.com/office/drawing/2014/main" id="{3B209D9A-6CD3-5AFA-4C46-6157CA871C7D}"/>
              </a:ext>
            </a:extLst>
          </p:cNvPr>
          <p:cNvSpPr/>
          <p:nvPr/>
        </p:nvSpPr>
        <p:spPr>
          <a:xfrm>
            <a:off x="380999" y="3661600"/>
            <a:ext cx="3943349" cy="900000"/>
          </a:xfrm>
          <a:prstGeom prst="homePlate">
            <a:avLst>
              <a:gd name="adj" fmla="val 20607"/>
            </a:avLst>
          </a:prstGeom>
          <a:solidFill>
            <a:srgbClr val="F59AAE"/>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r>
              <a:rPr lang="en-GB" sz="2400" dirty="0"/>
              <a:t>Readiness:</a:t>
            </a:r>
          </a:p>
          <a:p>
            <a:r>
              <a:rPr lang="en-GB" sz="2400" dirty="0"/>
              <a:t>Service - specific </a:t>
            </a:r>
          </a:p>
        </p:txBody>
      </p:sp>
      <p:sp>
        <p:nvSpPr>
          <p:cNvPr id="58" name="Arrow: Pentagon 57">
            <a:extLst>
              <a:ext uri="{FF2B5EF4-FFF2-40B4-BE49-F238E27FC236}">
                <a16:creationId xmlns:a16="http://schemas.microsoft.com/office/drawing/2014/main" id="{B7611FFC-679E-3B7A-E59D-5CCDE866525B}"/>
              </a:ext>
            </a:extLst>
          </p:cNvPr>
          <p:cNvSpPr/>
          <p:nvPr/>
        </p:nvSpPr>
        <p:spPr>
          <a:xfrm>
            <a:off x="380999" y="4612000"/>
            <a:ext cx="3943349" cy="900000"/>
          </a:xfrm>
          <a:prstGeom prst="homePlate">
            <a:avLst>
              <a:gd name="adj" fmla="val 20607"/>
            </a:avLst>
          </a:prstGeom>
          <a:solidFill>
            <a:srgbClr val="FFBA3C"/>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r>
              <a:rPr lang="en-GB" sz="2400" dirty="0"/>
              <a:t>Quality of Care</a:t>
            </a:r>
          </a:p>
        </p:txBody>
      </p:sp>
      <p:sp>
        <p:nvSpPr>
          <p:cNvPr id="60" name="Arrow: Pentagon 59">
            <a:extLst>
              <a:ext uri="{FF2B5EF4-FFF2-40B4-BE49-F238E27FC236}">
                <a16:creationId xmlns:a16="http://schemas.microsoft.com/office/drawing/2014/main" id="{7D5978B6-4126-2A33-7AA9-0084BDDD7BE0}"/>
              </a:ext>
            </a:extLst>
          </p:cNvPr>
          <p:cNvSpPr/>
          <p:nvPr/>
        </p:nvSpPr>
        <p:spPr>
          <a:xfrm>
            <a:off x="380999" y="5566000"/>
            <a:ext cx="3943349" cy="900000"/>
          </a:xfrm>
          <a:prstGeom prst="homePlate">
            <a:avLst>
              <a:gd name="adj" fmla="val 20607"/>
            </a:avLst>
          </a:prstGeom>
          <a:solidFill>
            <a:srgbClr val="FA6C66"/>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r>
              <a:rPr lang="en-GB" sz="2400" dirty="0"/>
              <a:t>Management </a:t>
            </a:r>
          </a:p>
          <a:p>
            <a:r>
              <a:rPr lang="en-GB" sz="2400" dirty="0"/>
              <a:t>and Finance</a:t>
            </a:r>
          </a:p>
        </p:txBody>
      </p:sp>
    </p:spTree>
    <p:custDataLst>
      <p:tags r:id="rId1"/>
    </p:custDataLst>
    <p:extLst>
      <p:ext uri="{BB962C8B-B14F-4D97-AF65-F5344CB8AC3E}">
        <p14:creationId xmlns:p14="http://schemas.microsoft.com/office/powerpoint/2010/main" val="22372812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18" grpId="0" animBg="1"/>
      <p:bldP spid="15" grpId="0" animBg="1"/>
      <p:bldP spid="23" grpId="0" animBg="1"/>
      <p:bldP spid="24" grpId="0" animBg="1"/>
      <p:bldP spid="52" grpId="0" animBg="1"/>
      <p:bldP spid="54" grpId="0" animBg="1"/>
      <p:bldP spid="56" grpId="0" animBg="1"/>
      <p:bldP spid="58"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1732461" cy="611122"/>
            <a:chOff x="-1235" y="-815"/>
            <a:chExt cx="11732461"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997076" cy="584775"/>
            </a:xfrm>
            <a:prstGeom prst="rect">
              <a:avLst/>
            </a:prstGeom>
            <a:noFill/>
          </p:spPr>
          <p:txBody>
            <a:bodyPr wrap="square">
              <a:spAutoFit/>
            </a:bodyPr>
            <a:lstStyle/>
            <a:p>
              <a:pPr algn="l"/>
              <a:r>
                <a:rPr lang="en-GB" sz="3200" dirty="0">
                  <a:solidFill>
                    <a:srgbClr val="595959"/>
                  </a:solidFill>
                </a:rPr>
                <a:t>What kind of information can the HHFA NOT provide?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31" name="Group 30">
            <a:extLst>
              <a:ext uri="{FF2B5EF4-FFF2-40B4-BE49-F238E27FC236}">
                <a16:creationId xmlns:a16="http://schemas.microsoft.com/office/drawing/2014/main" id="{11BAE07D-6EE4-F6B5-BA68-3B06BAC4CC2C}"/>
              </a:ext>
            </a:extLst>
          </p:cNvPr>
          <p:cNvGrpSpPr/>
          <p:nvPr/>
        </p:nvGrpSpPr>
        <p:grpSpPr>
          <a:xfrm>
            <a:off x="6678320" y="1409700"/>
            <a:ext cx="3908191" cy="4038600"/>
            <a:chOff x="438171" y="1394935"/>
            <a:chExt cx="4141438" cy="4279631"/>
          </a:xfrm>
        </p:grpSpPr>
        <p:sp>
          <p:nvSpPr>
            <p:cNvPr id="32" name="circle">
              <a:extLst>
                <a:ext uri="{FF2B5EF4-FFF2-40B4-BE49-F238E27FC236}">
                  <a16:creationId xmlns:a16="http://schemas.microsoft.com/office/drawing/2014/main" id="{A77FF9D1-3660-8C85-1B44-BE44810FF159}"/>
                </a:ext>
              </a:extLst>
            </p:cNvPr>
            <p:cNvSpPr/>
            <p:nvPr/>
          </p:nvSpPr>
          <p:spPr>
            <a:xfrm>
              <a:off x="438171" y="1469910"/>
              <a:ext cx="4106641" cy="4106641"/>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B01CB5BF-C406-5390-F339-89D86E7AC2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8171" y="1394935"/>
              <a:ext cx="4141438" cy="4279631"/>
            </a:xfrm>
            <a:prstGeom prst="rect">
              <a:avLst/>
            </a:prstGeom>
          </p:spPr>
        </p:pic>
      </p:grpSp>
      <p:sp>
        <p:nvSpPr>
          <p:cNvPr id="8" name="Arrow: Right 7">
            <a:extLst>
              <a:ext uri="{FF2B5EF4-FFF2-40B4-BE49-F238E27FC236}">
                <a16:creationId xmlns:a16="http://schemas.microsoft.com/office/drawing/2014/main" id="{BCE9DB4E-A02D-B34E-56E5-20F529A17450}"/>
              </a:ext>
            </a:extLst>
          </p:cNvPr>
          <p:cNvSpPr/>
          <p:nvPr/>
        </p:nvSpPr>
        <p:spPr>
          <a:xfrm rot="10800000">
            <a:off x="4826421" y="3140963"/>
            <a:ext cx="1127910" cy="938818"/>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5EA74C3D-D3B9-4A8F-A25C-E02B6D4F43AE}"/>
              </a:ext>
            </a:extLst>
          </p:cNvPr>
          <p:cNvGrpSpPr/>
          <p:nvPr/>
        </p:nvGrpSpPr>
        <p:grpSpPr>
          <a:xfrm>
            <a:off x="953831" y="2335575"/>
            <a:ext cx="4014260" cy="1026000"/>
            <a:chOff x="953831" y="2335575"/>
            <a:chExt cx="4014260" cy="1026000"/>
          </a:xfrm>
        </p:grpSpPr>
        <p:sp>
          <p:nvSpPr>
            <p:cNvPr id="2" name="Rectangle 1">
              <a:extLst>
                <a:ext uri="{FF2B5EF4-FFF2-40B4-BE49-F238E27FC236}">
                  <a16:creationId xmlns:a16="http://schemas.microsoft.com/office/drawing/2014/main" id="{ADED27EC-73DA-4515-AF9B-DAF40D391B32}"/>
                </a:ext>
              </a:extLst>
            </p:cNvPr>
            <p:cNvSpPr/>
            <p:nvPr/>
          </p:nvSpPr>
          <p:spPr>
            <a:xfrm>
              <a:off x="953831" y="2335575"/>
              <a:ext cx="1026000" cy="1026000"/>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Checkmark with solid fill">
              <a:extLst>
                <a:ext uri="{FF2B5EF4-FFF2-40B4-BE49-F238E27FC236}">
                  <a16:creationId xmlns:a16="http://schemas.microsoft.com/office/drawing/2014/main" id="{FFA0F354-5B4D-F355-7C2A-29B5CCB461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9631" y="2391375"/>
              <a:ext cx="914400" cy="914400"/>
            </a:xfrm>
            <a:prstGeom prst="rect">
              <a:avLst/>
            </a:prstGeom>
          </p:spPr>
        </p:pic>
        <p:sp>
          <p:nvSpPr>
            <p:cNvPr id="13" name="textbox1">
              <a:extLst>
                <a:ext uri="{FF2B5EF4-FFF2-40B4-BE49-F238E27FC236}">
                  <a16:creationId xmlns:a16="http://schemas.microsoft.com/office/drawing/2014/main" id="{50AF8B5E-BF8A-F67F-D67A-57A998F4E57C}"/>
                </a:ext>
              </a:extLst>
            </p:cNvPr>
            <p:cNvSpPr txBox="1"/>
            <p:nvPr/>
          </p:nvSpPr>
          <p:spPr>
            <a:xfrm>
              <a:off x="2268748" y="2556188"/>
              <a:ext cx="2699343" cy="584775"/>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rgbClr val="595959"/>
                  </a:solidFill>
                </a:rPr>
                <a:t>HHFA can</a:t>
              </a:r>
            </a:p>
          </p:txBody>
        </p:sp>
      </p:grpSp>
      <p:grpSp>
        <p:nvGrpSpPr>
          <p:cNvPr id="4" name="Group 3">
            <a:extLst>
              <a:ext uri="{FF2B5EF4-FFF2-40B4-BE49-F238E27FC236}">
                <a16:creationId xmlns:a16="http://schemas.microsoft.com/office/drawing/2014/main" id="{4E838006-989C-44A3-8ECC-6E9DC049F9BA}"/>
              </a:ext>
            </a:extLst>
          </p:cNvPr>
          <p:cNvGrpSpPr/>
          <p:nvPr/>
        </p:nvGrpSpPr>
        <p:grpSpPr>
          <a:xfrm>
            <a:off x="953831" y="3825999"/>
            <a:ext cx="4014259" cy="1026000"/>
            <a:chOff x="953831" y="3825999"/>
            <a:chExt cx="4014259" cy="1026000"/>
          </a:xfrm>
        </p:grpSpPr>
        <p:sp>
          <p:nvSpPr>
            <p:cNvPr id="20" name="Rectangle 19">
              <a:extLst>
                <a:ext uri="{FF2B5EF4-FFF2-40B4-BE49-F238E27FC236}">
                  <a16:creationId xmlns:a16="http://schemas.microsoft.com/office/drawing/2014/main" id="{55879689-548C-4BA4-B7D9-2273B6DDE4A7}"/>
                </a:ext>
              </a:extLst>
            </p:cNvPr>
            <p:cNvSpPr/>
            <p:nvPr/>
          </p:nvSpPr>
          <p:spPr>
            <a:xfrm>
              <a:off x="953831" y="3825999"/>
              <a:ext cx="1026000" cy="1026000"/>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11" descr="Close with solid fill">
              <a:extLst>
                <a:ext uri="{FF2B5EF4-FFF2-40B4-BE49-F238E27FC236}">
                  <a16:creationId xmlns:a16="http://schemas.microsoft.com/office/drawing/2014/main" id="{F3B95D70-34D1-EF01-96D2-DB6605212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9631" y="3881799"/>
              <a:ext cx="914400" cy="914400"/>
            </a:xfrm>
            <a:prstGeom prst="rect">
              <a:avLst/>
            </a:prstGeom>
          </p:spPr>
        </p:pic>
        <p:sp>
          <p:nvSpPr>
            <p:cNvPr id="14" name="textbox1">
              <a:extLst>
                <a:ext uri="{FF2B5EF4-FFF2-40B4-BE49-F238E27FC236}">
                  <a16:creationId xmlns:a16="http://schemas.microsoft.com/office/drawing/2014/main" id="{54A1D9B6-24F6-8B5C-3561-997409FAAA81}"/>
                </a:ext>
              </a:extLst>
            </p:cNvPr>
            <p:cNvSpPr txBox="1"/>
            <p:nvPr/>
          </p:nvSpPr>
          <p:spPr>
            <a:xfrm>
              <a:off x="2268747" y="4046612"/>
              <a:ext cx="2699343" cy="584775"/>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rgbClr val="595959"/>
                  </a:solidFill>
                </a:rPr>
                <a:t>HHFA cannot</a:t>
              </a:r>
            </a:p>
          </p:txBody>
        </p:sp>
      </p:grpSp>
    </p:spTree>
    <p:custDataLst>
      <p:tags r:id="rId1"/>
    </p:custDataLst>
    <p:extLst>
      <p:ext uri="{BB962C8B-B14F-4D97-AF65-F5344CB8AC3E}">
        <p14:creationId xmlns:p14="http://schemas.microsoft.com/office/powerpoint/2010/main" val="28883156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22" presetClass="entr" presetSubtype="2"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1732461" cy="611122"/>
            <a:chOff x="-1235" y="-815"/>
            <a:chExt cx="11732461"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997076" cy="584775"/>
            </a:xfrm>
            <a:prstGeom prst="rect">
              <a:avLst/>
            </a:prstGeom>
            <a:noFill/>
          </p:spPr>
          <p:txBody>
            <a:bodyPr wrap="square">
              <a:spAutoFit/>
            </a:bodyPr>
            <a:lstStyle/>
            <a:p>
              <a:r>
                <a:rPr lang="en-GB" sz="3200" dirty="0">
                  <a:solidFill>
                    <a:srgbClr val="595959"/>
                  </a:solidFill>
                </a:rPr>
                <a:t>What kind of information can the HHFA provide?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340" name="TextBox 339">
            <a:extLst>
              <a:ext uri="{FF2B5EF4-FFF2-40B4-BE49-F238E27FC236}">
                <a16:creationId xmlns:a16="http://schemas.microsoft.com/office/drawing/2014/main" id="{AF9CE927-7972-22EC-589D-549D541CA53E}"/>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HHFA is designed to provide a snapshot of the functioning of the overall service delivery system, based on defined conditions.</a:t>
            </a:r>
          </a:p>
        </p:txBody>
      </p:sp>
      <p:sp>
        <p:nvSpPr>
          <p:cNvPr id="341" name="Rectangle 340">
            <a:extLst>
              <a:ext uri="{FF2B5EF4-FFF2-40B4-BE49-F238E27FC236}">
                <a16:creationId xmlns:a16="http://schemas.microsoft.com/office/drawing/2014/main" id="{2FD591F4-B906-DA93-2494-FC2769D3ED1B}"/>
              </a:ext>
            </a:extLst>
          </p:cNvPr>
          <p:cNvSpPr/>
          <p:nvPr/>
        </p:nvSpPr>
        <p:spPr>
          <a:xfrm>
            <a:off x="537276"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grid1">
            <a:extLst>
              <a:ext uri="{FF2B5EF4-FFF2-40B4-BE49-F238E27FC236}">
                <a16:creationId xmlns:a16="http://schemas.microsoft.com/office/drawing/2014/main" id="{FF365133-4AC5-4A28-AD98-47265653A803}"/>
              </a:ext>
            </a:extLst>
          </p:cNvPr>
          <p:cNvSpPr txBox="1"/>
          <p:nvPr/>
        </p:nvSpPr>
        <p:spPr>
          <a:xfrm>
            <a:off x="609142" y="2288966"/>
            <a:ext cx="5093504" cy="2280068"/>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system-level indicators</a:t>
            </a:r>
          </a:p>
        </p:txBody>
      </p:sp>
      <p:sp>
        <p:nvSpPr>
          <p:cNvPr id="12" name="grid2">
            <a:extLst>
              <a:ext uri="{FF2B5EF4-FFF2-40B4-BE49-F238E27FC236}">
                <a16:creationId xmlns:a16="http://schemas.microsoft.com/office/drawing/2014/main" id="{2DD9EBD6-58EC-4996-AC42-20C98104B91D}"/>
              </a:ext>
            </a:extLst>
          </p:cNvPr>
          <p:cNvSpPr txBox="1"/>
          <p:nvPr/>
        </p:nvSpPr>
        <p:spPr>
          <a:xfrm>
            <a:off x="6489039" y="2288966"/>
            <a:ext cx="5093504" cy="2280068"/>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facility-level indicators</a:t>
            </a:r>
          </a:p>
        </p:txBody>
      </p:sp>
      <p:pic>
        <p:nvPicPr>
          <p:cNvPr id="4" name="Picture 3">
            <a:extLst>
              <a:ext uri="{FF2B5EF4-FFF2-40B4-BE49-F238E27FC236}">
                <a16:creationId xmlns:a16="http://schemas.microsoft.com/office/drawing/2014/main" id="{C69EE3E8-0232-4CDB-8B78-5BED41F07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0000" y="1032530"/>
            <a:ext cx="2720115" cy="3383323"/>
          </a:xfrm>
          <a:prstGeom prst="rect">
            <a:avLst/>
          </a:prstGeom>
        </p:spPr>
      </p:pic>
    </p:spTree>
    <p:custDataLst>
      <p:tags r:id="rId1"/>
    </p:custDataLst>
    <p:extLst>
      <p:ext uri="{BB962C8B-B14F-4D97-AF65-F5344CB8AC3E}">
        <p14:creationId xmlns:p14="http://schemas.microsoft.com/office/powerpoint/2010/main" val="34412412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41"/>
                                        </p:tgtEl>
                                        <p:attrNameLst>
                                          <p:attrName>style.visibility</p:attrName>
                                        </p:attrNameLst>
                                      </p:cBhvr>
                                      <p:to>
                                        <p:strVal val="visible"/>
                                      </p:to>
                                    </p:set>
                                    <p:anim calcmode="lin" valueType="num">
                                      <p:cBhvr>
                                        <p:cTn id="26" dur="500" fill="hold"/>
                                        <p:tgtEl>
                                          <p:spTgt spid="341"/>
                                        </p:tgtEl>
                                        <p:attrNameLst>
                                          <p:attrName>ppt_w</p:attrName>
                                        </p:attrNameLst>
                                      </p:cBhvr>
                                      <p:tavLst>
                                        <p:tav tm="0">
                                          <p:val>
                                            <p:fltVal val="0"/>
                                          </p:val>
                                        </p:tav>
                                        <p:tav tm="100000">
                                          <p:val>
                                            <p:strVal val="#ppt_w"/>
                                          </p:val>
                                        </p:tav>
                                      </p:tavLst>
                                    </p:anim>
                                    <p:anim calcmode="lin" valueType="num">
                                      <p:cBhvr>
                                        <p:cTn id="27" dur="500" fill="hold"/>
                                        <p:tgtEl>
                                          <p:spTgt spid="341"/>
                                        </p:tgtEl>
                                        <p:attrNameLst>
                                          <p:attrName>ppt_h</p:attrName>
                                        </p:attrNameLst>
                                      </p:cBhvr>
                                      <p:tavLst>
                                        <p:tav tm="0">
                                          <p:val>
                                            <p:fltVal val="0"/>
                                          </p:val>
                                        </p:tav>
                                        <p:tav tm="100000">
                                          <p:val>
                                            <p:strVal val="#ppt_h"/>
                                          </p:val>
                                        </p:tav>
                                      </p:tavLst>
                                    </p:anim>
                                    <p:animEffect transition="in" filter="fade">
                                      <p:cBhvr>
                                        <p:cTn id="28" dur="500"/>
                                        <p:tgtEl>
                                          <p:spTgt spid="34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0"/>
                                        </p:tgtEl>
                                        <p:attrNameLst>
                                          <p:attrName>style.visibility</p:attrName>
                                        </p:attrNameLst>
                                      </p:cBhvr>
                                      <p:to>
                                        <p:strVal val="visible"/>
                                      </p:to>
                                    </p:set>
                                    <p:animEffect transition="in" filter="wipe(left)">
                                      <p:cBhvr>
                                        <p:cTn id="31"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p:bldP spid="341" grpId="0" animBg="1"/>
      <p:bldP spid="11" grpId="0" animBg="1"/>
      <p:bldP spid="11" grpId="1" animBg="1"/>
      <p:bldP spid="12" grpId="0" animBg="1"/>
      <p:bldP spid="1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1732461" cy="611122"/>
            <a:chOff x="-1235" y="-815"/>
            <a:chExt cx="11732461"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997076" cy="584775"/>
            </a:xfrm>
            <a:prstGeom prst="rect">
              <a:avLst/>
            </a:prstGeom>
            <a:noFill/>
          </p:spPr>
          <p:txBody>
            <a:bodyPr wrap="square">
              <a:spAutoFit/>
            </a:bodyPr>
            <a:lstStyle/>
            <a:p>
              <a:r>
                <a:rPr lang="en-GB" sz="3200" dirty="0">
                  <a:solidFill>
                    <a:srgbClr val="595959"/>
                  </a:solidFill>
                </a:rPr>
                <a:t>What kind of information can the HHFA NOT provide?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340" name="TextBox 339">
            <a:extLst>
              <a:ext uri="{FF2B5EF4-FFF2-40B4-BE49-F238E27FC236}">
                <a16:creationId xmlns:a16="http://schemas.microsoft.com/office/drawing/2014/main" id="{AF9CE927-7972-22EC-589D-549D541CA53E}"/>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HHFA indicators are not designed to represent individual facilities or provide comparisons among individual health facilities.</a:t>
            </a:r>
          </a:p>
        </p:txBody>
      </p:sp>
      <p:sp>
        <p:nvSpPr>
          <p:cNvPr id="341" name="Rectangle 340">
            <a:extLst>
              <a:ext uri="{FF2B5EF4-FFF2-40B4-BE49-F238E27FC236}">
                <a16:creationId xmlns:a16="http://schemas.microsoft.com/office/drawing/2014/main" id="{2FD591F4-B906-DA93-2494-FC2769D3ED1B}"/>
              </a:ext>
            </a:extLst>
          </p:cNvPr>
          <p:cNvSpPr/>
          <p:nvPr/>
        </p:nvSpPr>
        <p:spPr>
          <a:xfrm>
            <a:off x="537276"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0FD99DC1-F5E4-04CA-964E-41D05B0E1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927" y="2545833"/>
            <a:ext cx="2530642" cy="890997"/>
          </a:xfrm>
          <a:prstGeom prst="rect">
            <a:avLst/>
          </a:prstGeom>
        </p:spPr>
      </p:pic>
      <p:pic>
        <p:nvPicPr>
          <p:cNvPr id="3" name="Picture 2">
            <a:extLst>
              <a:ext uri="{FF2B5EF4-FFF2-40B4-BE49-F238E27FC236}">
                <a16:creationId xmlns:a16="http://schemas.microsoft.com/office/drawing/2014/main" id="{0B1E4E6C-B12E-6315-563D-77575655E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8896" y="2545833"/>
            <a:ext cx="2530642" cy="890997"/>
          </a:xfrm>
          <a:prstGeom prst="rect">
            <a:avLst/>
          </a:prstGeom>
        </p:spPr>
      </p:pic>
      <p:sp>
        <p:nvSpPr>
          <p:cNvPr id="5" name="Arrow: Left-Right 4">
            <a:extLst>
              <a:ext uri="{FF2B5EF4-FFF2-40B4-BE49-F238E27FC236}">
                <a16:creationId xmlns:a16="http://schemas.microsoft.com/office/drawing/2014/main" id="{869C2923-EE64-5D0A-367A-40A879AFF3B8}"/>
              </a:ext>
            </a:extLst>
          </p:cNvPr>
          <p:cNvSpPr/>
          <p:nvPr/>
        </p:nvSpPr>
        <p:spPr>
          <a:xfrm>
            <a:off x="4476224" y="2698944"/>
            <a:ext cx="3092364" cy="584775"/>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No sign with solid fill">
            <a:extLst>
              <a:ext uri="{FF2B5EF4-FFF2-40B4-BE49-F238E27FC236}">
                <a16:creationId xmlns:a16="http://schemas.microsoft.com/office/drawing/2014/main" id="{1BCE3EDD-7C51-AC0C-C271-C1D0B39152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9627" y="2435546"/>
            <a:ext cx="1185558" cy="1185558"/>
          </a:xfrm>
          <a:prstGeom prst="rect">
            <a:avLst/>
          </a:prstGeom>
        </p:spPr>
      </p:pic>
    </p:spTree>
    <p:custDataLst>
      <p:tags r:id="rId1"/>
    </p:custDataLst>
    <p:extLst>
      <p:ext uri="{BB962C8B-B14F-4D97-AF65-F5344CB8AC3E}">
        <p14:creationId xmlns:p14="http://schemas.microsoft.com/office/powerpoint/2010/main" val="40287658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 calcmode="lin" valueType="num">
                                      <p:cBhvr>
                                        <p:cTn id="7" dur="500" fill="hold"/>
                                        <p:tgtEl>
                                          <p:spTgt spid="341"/>
                                        </p:tgtEl>
                                        <p:attrNameLst>
                                          <p:attrName>ppt_w</p:attrName>
                                        </p:attrNameLst>
                                      </p:cBhvr>
                                      <p:tavLst>
                                        <p:tav tm="0">
                                          <p:val>
                                            <p:fltVal val="0"/>
                                          </p:val>
                                        </p:tav>
                                        <p:tav tm="100000">
                                          <p:val>
                                            <p:strVal val="#ppt_w"/>
                                          </p:val>
                                        </p:tav>
                                      </p:tavLst>
                                    </p:anim>
                                    <p:anim calcmode="lin" valueType="num">
                                      <p:cBhvr>
                                        <p:cTn id="8" dur="500" fill="hold"/>
                                        <p:tgtEl>
                                          <p:spTgt spid="341"/>
                                        </p:tgtEl>
                                        <p:attrNameLst>
                                          <p:attrName>ppt_h</p:attrName>
                                        </p:attrNameLst>
                                      </p:cBhvr>
                                      <p:tavLst>
                                        <p:tav tm="0">
                                          <p:val>
                                            <p:fltVal val="0"/>
                                          </p:val>
                                        </p:tav>
                                        <p:tav tm="100000">
                                          <p:val>
                                            <p:strVal val="#ppt_h"/>
                                          </p:val>
                                        </p:tav>
                                      </p:tavLst>
                                    </p:anim>
                                    <p:animEffect transition="in" filter="fade">
                                      <p:cBhvr>
                                        <p:cTn id="9" dur="500"/>
                                        <p:tgtEl>
                                          <p:spTgt spid="341"/>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40"/>
                                        </p:tgtEl>
                                        <p:attrNameLst>
                                          <p:attrName>style.visibility</p:attrName>
                                        </p:attrNameLst>
                                      </p:cBhvr>
                                      <p:to>
                                        <p:strVal val="visible"/>
                                      </p:to>
                                    </p:set>
                                    <p:animEffect transition="in" filter="wipe(left)">
                                      <p:cBhvr>
                                        <p:cTn id="12" dur="500"/>
                                        <p:tgtEl>
                                          <p:spTgt spid="34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anim calcmode="lin" valueType="num">
                                      <p:cBhvr>
                                        <p:cTn id="18" dur="750" fill="hold"/>
                                        <p:tgtEl>
                                          <p:spTgt spid="3"/>
                                        </p:tgtEl>
                                        <p:attrNameLst>
                                          <p:attrName>ppt_x</p:attrName>
                                        </p:attrNameLst>
                                      </p:cBhvr>
                                      <p:tavLst>
                                        <p:tav tm="0">
                                          <p:val>
                                            <p:strVal val="#ppt_x"/>
                                          </p:val>
                                        </p:tav>
                                        <p:tav tm="100000">
                                          <p:val>
                                            <p:strVal val="#ppt_x"/>
                                          </p:val>
                                        </p:tav>
                                      </p:tavLst>
                                    </p:anim>
                                    <p:anim calcmode="lin" valueType="num">
                                      <p:cBhvr>
                                        <p:cTn id="19"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ppt_x</p:attrName>
                                        </p:attrNameLst>
                                      </p:cBhvr>
                                      <p:tavLst>
                                        <p:tav tm="0">
                                          <p:val>
                                            <p:strVal val="#ppt_x"/>
                                          </p:val>
                                        </p:tav>
                                        <p:tav tm="100000">
                                          <p:val>
                                            <p:strVal val="#ppt_x"/>
                                          </p:val>
                                        </p:tav>
                                      </p:tavLst>
                                    </p:anim>
                                    <p:anim calcmode="lin" valueType="num">
                                      <p:cBhvr>
                                        <p:cTn id="26"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outVertical)">
                                      <p:cBhvr>
                                        <p:cTn id="31" dur="500"/>
                                        <p:tgtEl>
                                          <p:spTgt spid="5"/>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p:bldP spid="341"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10415</TotalTime>
  <Words>910</Words>
  <Application>Microsoft Office PowerPoint</Application>
  <PresentationFormat>Widescreen</PresentationFormat>
  <Paragraphs>126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Cambria</vt:lpstr>
      <vt:lpstr>Atkinson Hyperlegible</vt:lpstr>
      <vt:lpstr>Calibri</vt:lpstr>
      <vt:lpstr>Symbol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HHFA_introduction_module1_unit3_en</dc:title>
  <dc:creator>WHO</dc:creator>
  <cp:lastModifiedBy>G Johnson</cp:lastModifiedBy>
  <cp:revision>201</cp:revision>
  <dcterms:created xsi:type="dcterms:W3CDTF">2022-07-29T14:12:36Z</dcterms:created>
  <dcterms:modified xsi:type="dcterms:W3CDTF">2022-11-02T16:20:55Z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